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handoutMasterIdLst>
    <p:handoutMasterId r:id="rId18"/>
  </p:handoutMasterIdLst>
  <p:sldIdLst>
    <p:sldId id="305" r:id="rId5"/>
    <p:sldId id="285" r:id="rId6"/>
    <p:sldId id="271" r:id="rId7"/>
    <p:sldId id="287" r:id="rId8"/>
    <p:sldId id="301" r:id="rId9"/>
    <p:sldId id="306" r:id="rId10"/>
    <p:sldId id="302" r:id="rId11"/>
    <p:sldId id="289" r:id="rId12"/>
    <p:sldId id="304" r:id="rId13"/>
    <p:sldId id="291" r:id="rId14"/>
    <p:sldId id="295" r:id="rId15"/>
    <p:sldId id="29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ection>
        <p14:section name="Design, Morph, Annotate, Work Together, Tell Me" id="{B9B51309-D148-4332-87C2-07BE32FBCA3B}">
          <p14:sldIdLst>
            <p14:sldId id="305"/>
            <p14:sldId id="285"/>
            <p14:sldId id="271"/>
            <p14:sldId id="287"/>
            <p14:sldId id="301"/>
            <p14:sldId id="306"/>
            <p14:sldId id="302"/>
            <p14:sldId id="289"/>
            <p14:sldId id="304"/>
            <p14:sldId id="291"/>
            <p14:sldId id="295"/>
            <p14:sldId id="296"/>
          </p14:sldIdLst>
        </p14:section>
        <p14:section name="Learn More" id="{2CC34DB2-6590-42C0-AD4B-A04C6060184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 id="3" name="Sharon Hislop-Holt" initials="SHH" lastIdx="1" clrIdx="2">
    <p:extLst>
      <p:ext uri="{19B8F6BF-5375-455C-9EA6-DF929625EA0E}">
        <p15:presenceInfo xmlns:p15="http://schemas.microsoft.com/office/powerpoint/2012/main" userId="S::shislop@mbjairport.com::c4c375b8-5f7e-4815-90c4-c2808b7704c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229077-919E-415F-B846-DF3F5108FD9E}" v="788" dt="2023-08-23T06:08:17.252"/>
    <p1510:client id="{39F472B2-4E27-A1C9-DC29-B16E64BB2080}" v="32" dt="2023-08-29T02:19:15.503"/>
    <p1510:client id="{5960AC4A-E1F3-908B-DED5-3F641E58D3B9}" v="18" dt="2023-08-22T02:02:20.507"/>
    <p1510:client id="{5EE53EA5-4B30-8CB6-7F5F-7FF2C4CCB15D}" v="67" dt="2023-08-29T02:34:03.786"/>
    <p1510:client id="{6A31E866-9307-2D16-B731-E57ACCCF9C27}" v="836" dt="2023-08-23T14:02:40.014"/>
    <p1510:client id="{7BC64356-1BB8-4EDD-AD4C-46E8B0F25C72}" v="23" dt="2023-08-23T07:06:09.792"/>
    <p1510:client id="{8FD9F990-F107-CEC0-412F-788AA77DD046}" v="266" dt="2023-08-25T01:58:18.802"/>
    <p1510:client id="{99FBFD1A-DF86-90E2-2080-93EFF710D7E9}" v="94" dt="2023-08-22T05:29:07.521"/>
    <p1510:client id="{A40A13DF-1A75-0775-FDE1-7ADCB34949D4}" v="1" dt="2023-08-29T02:26:43.247"/>
    <p1510:client id="{B943143A-9A26-4573-AC4B-BE586DDB330D}" v="756" dt="2023-08-22T04:45:24.047"/>
    <p1510:client id="{D2DD183F-B32D-A4D6-1E41-81772364146B}" v="2062" dt="2023-08-22T04:02:29.761"/>
    <p1510:client id="{DEF0DDF7-CC62-F22F-09B8-7CA651ED9347}" v="4" dt="2023-08-24T14:04:15.086"/>
    <p1510:client id="{E60AA676-9920-0D61-D125-E1795BBCC671}" v="1279" dt="2023-08-23T23:55:40.666"/>
    <p1510:client id="{F3DB60B9-8DF1-414A-9A98-D325E3B670D7}" v="57" dt="2023-08-24T03:25:07.3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352" y="64"/>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9/7/2024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pn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9/7/2024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M"/>
          </a:p>
        </p:txBody>
      </p:sp>
      <p:sp>
        <p:nvSpPr>
          <p:cNvPr id="4" name="Slide Number Placeholder 3"/>
          <p:cNvSpPr>
            <a:spLocks noGrp="1"/>
          </p:cNvSpPr>
          <p:nvPr>
            <p:ph type="sldNum" sz="quarter" idx="5"/>
          </p:nvPr>
        </p:nvSpPr>
        <p:spPr/>
        <p:txBody>
          <a:bodyPr/>
          <a:lstStyle/>
          <a:p>
            <a:fld id="{DF61EA0F-A667-4B49-8422-0062BC55E249}" type="slidenum">
              <a:rPr lang="en-US" smtClean="0"/>
              <a:t>2</a:t>
            </a:fld>
            <a:endParaRPr lang="en-US"/>
          </a:p>
        </p:txBody>
      </p:sp>
    </p:spTree>
    <p:extLst>
      <p:ext uri="{BB962C8B-B14F-4D97-AF65-F5344CB8AC3E}">
        <p14:creationId xmlns:p14="http://schemas.microsoft.com/office/powerpoint/2010/main" val="2337110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Increase AIP funding, expanding AIP eligibility.  AIP funding has</a:t>
            </a:r>
          </a:p>
          <a:p>
            <a:r>
              <a:rPr lang="en-US"/>
              <a:t>remained stagnant and, in most instances cannot be directed towards terminal projects despite these projects make up the vast majority of airports’ infrastructure needs.</a:t>
            </a:r>
          </a:p>
          <a:p>
            <a:endParaRPr lang="en-US"/>
          </a:p>
          <a:p>
            <a:r>
              <a:rPr lang="en-US"/>
              <a:t>Modernize the PFC, and reducing regulatory burdens. The PFC has been capped for more than 20 years with no adjustments for inflation. Therefore, airports’ primary funding mechanisms continue to lose purchasing power as inflation makes material, services, and labor costs increase while critical infrastructure needs continue to grow. </a:t>
            </a:r>
          </a:p>
          <a:p>
            <a:endParaRPr lang="en-US"/>
          </a:p>
          <a:p>
            <a:r>
              <a:rPr lang="en-US"/>
              <a:t>These would allow airports to use funds in a way that benefits them the best,</a:t>
            </a:r>
          </a:p>
          <a:p>
            <a:r>
              <a:rPr lang="en-US"/>
              <a:t>which in turn benefits the communities they serve. </a:t>
            </a:r>
          </a:p>
          <a:p>
            <a:endParaRPr lang="en-US"/>
          </a:p>
          <a:p>
            <a:r>
              <a:rPr lang="en-US"/>
              <a:t>Relieve airports of unnecessary bureaucracy to reduce regulatory burdens that delay critical infrastructure projects, and increase costs. Increasing the cap on the PFC, expanding the use of AIP funds to expand terminals, and providing more regulatory flexibility would result in more airline competition, lower fares, and an improved passenger experience.</a:t>
            </a:r>
          </a:p>
          <a:p>
            <a:endParaRPr lang="en-JM"/>
          </a:p>
        </p:txBody>
      </p:sp>
      <p:sp>
        <p:nvSpPr>
          <p:cNvPr id="4" name="Slide Number Placeholder 3"/>
          <p:cNvSpPr>
            <a:spLocks noGrp="1"/>
          </p:cNvSpPr>
          <p:nvPr>
            <p:ph type="sldNum" sz="quarter" idx="5"/>
          </p:nvPr>
        </p:nvSpPr>
        <p:spPr/>
        <p:txBody>
          <a:bodyPr/>
          <a:lstStyle/>
          <a:p>
            <a:fld id="{DF61EA0F-A667-4B49-8422-0062BC55E249}" type="slidenum">
              <a:rPr lang="en-US" smtClean="0"/>
              <a:t>8</a:t>
            </a:fld>
            <a:endParaRPr lang="en-US"/>
          </a:p>
        </p:txBody>
      </p:sp>
    </p:spTree>
    <p:extLst>
      <p:ext uri="{BB962C8B-B14F-4D97-AF65-F5344CB8AC3E}">
        <p14:creationId xmlns:p14="http://schemas.microsoft.com/office/powerpoint/2010/main" val="9645820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Increase AIP funding, expanding AIP eligibility.  AIP funding has</a:t>
            </a:r>
          </a:p>
          <a:p>
            <a:r>
              <a:rPr lang="en-US"/>
              <a:t>remained stagnant and, in most instances cannot be directed towards terminal projects despite these projects make up the vast majority of airports’ infrastructure needs.</a:t>
            </a:r>
          </a:p>
          <a:p>
            <a:endParaRPr lang="en-US"/>
          </a:p>
          <a:p>
            <a:r>
              <a:rPr lang="en-US"/>
              <a:t>Modernize the PFC, and reducing regulatory burdens. The PFC has been capped for more than 20 years with no adjustments for inflation. Therefore, airports’ primary funding mechanisms continue to lose purchasing power as inflation makes material, services, and labor costs increase while critical infrastructure needs continue to grow. </a:t>
            </a:r>
          </a:p>
          <a:p>
            <a:endParaRPr lang="en-US"/>
          </a:p>
          <a:p>
            <a:r>
              <a:rPr lang="en-US"/>
              <a:t>These would allow airports to use funds in a way that benefits them the best,</a:t>
            </a:r>
          </a:p>
          <a:p>
            <a:r>
              <a:rPr lang="en-US"/>
              <a:t>which in turn benefits the communities they serve. </a:t>
            </a:r>
          </a:p>
          <a:p>
            <a:endParaRPr lang="en-US"/>
          </a:p>
          <a:p>
            <a:r>
              <a:rPr lang="en-US"/>
              <a:t>Relieve airports of unnecessary bureaucracy to reduce regulatory burdens that delay critical infrastructure projects, and increase costs. Increasing the cap on the PFC, expanding the use of AIP funds to expand terminals, and providing more regulatory flexibility would result in more airline competition, lower fares, and an improved passenger experience.</a:t>
            </a:r>
          </a:p>
          <a:p>
            <a:endParaRPr lang="en-JM"/>
          </a:p>
        </p:txBody>
      </p:sp>
      <p:sp>
        <p:nvSpPr>
          <p:cNvPr id="4" name="Slide Number Placeholder 3"/>
          <p:cNvSpPr>
            <a:spLocks noGrp="1"/>
          </p:cNvSpPr>
          <p:nvPr>
            <p:ph type="sldNum" sz="quarter" idx="5"/>
          </p:nvPr>
        </p:nvSpPr>
        <p:spPr/>
        <p:txBody>
          <a:bodyPr/>
          <a:lstStyle/>
          <a:p>
            <a:fld id="{DF61EA0F-A667-4B49-8422-0062BC55E249}" type="slidenum">
              <a:rPr lang="en-US" smtClean="0"/>
              <a:t>9</a:t>
            </a:fld>
            <a:endParaRPr lang="en-US"/>
          </a:p>
        </p:txBody>
      </p:sp>
    </p:spTree>
    <p:extLst>
      <p:ext uri="{BB962C8B-B14F-4D97-AF65-F5344CB8AC3E}">
        <p14:creationId xmlns:p14="http://schemas.microsoft.com/office/powerpoint/2010/main" val="3679402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Costs in general are increasing and with delays to airport infrastructure financing, costs will increase further. In addition, with increased regulations on airlines to meet sustainability goals, the required changes will impact airline ticket prices and may impact the ability of increasing PFC as a means of revenue for airports. </a:t>
            </a:r>
          </a:p>
          <a:p>
            <a:r>
              <a:rPr lang="en-US"/>
              <a:t>With this in mind, while investment is a challenge, there are some changes that can result in efficiencies and cost savings to the airport, while at the same time are sustainable initiatives. There is also funding for these.</a:t>
            </a:r>
          </a:p>
          <a:p>
            <a:endParaRPr lang="en-JM"/>
          </a:p>
          <a:p>
            <a:r>
              <a:rPr lang="en-US"/>
              <a:t>private financing on a small scale for smart projects as part of an overall airport infrastructure or digital master plan. projects like replacing terminal and airfield lighting with more energy efficient alternatives, provide a sustainable solution that uses less energy and therefore reduces operating costs. These savings can be reinvested in digital transformation-enabling elements like Wi-Fi, technology infrastructure and internet of things (IoT) sensors that, in turn, provide a springboard for improvements in operational efficiency, customer experience and sustainability as passenger demand grows along with the aviation industry.</a:t>
            </a:r>
            <a:endParaRPr lang="en-JM"/>
          </a:p>
        </p:txBody>
      </p:sp>
      <p:sp>
        <p:nvSpPr>
          <p:cNvPr id="4" name="Slide Number Placeholder 3"/>
          <p:cNvSpPr>
            <a:spLocks noGrp="1"/>
          </p:cNvSpPr>
          <p:nvPr>
            <p:ph type="sldNum" sz="quarter" idx="5"/>
          </p:nvPr>
        </p:nvSpPr>
        <p:spPr/>
        <p:txBody>
          <a:bodyPr/>
          <a:lstStyle/>
          <a:p>
            <a:fld id="{DF61EA0F-A667-4B49-8422-0062BC55E249}" type="slidenum">
              <a:rPr lang="en-US" smtClean="0"/>
              <a:t>10</a:t>
            </a:fld>
            <a:endParaRPr lang="en-US"/>
          </a:p>
        </p:txBody>
      </p:sp>
    </p:spTree>
    <p:extLst>
      <p:ext uri="{BB962C8B-B14F-4D97-AF65-F5344CB8AC3E}">
        <p14:creationId xmlns:p14="http://schemas.microsoft.com/office/powerpoint/2010/main" val="33913630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6100E4DE-C8E3-416A-8D6B-C55ADC83D632}" type="datetime1">
              <a:rPr lang="en-US" smtClean="0"/>
              <a:t>9/7/2024</a:t>
            </a:fld>
            <a:endParaRPr lang="en-US"/>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609C225E-DD17-4B1F-AF46-4AC352B915C8}" type="datetime1">
              <a:rPr lang="en-US" smtClean="0"/>
              <a:t>9/7/2024</a:t>
            </a:fld>
            <a:endParaRPr lang="en-US"/>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sldNum="0" hdr="0" dt="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thebluediamondgallery.com/legal/regulations.html"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7E67-E853-BA62-5D55-A974CD3B1440}"/>
              </a:ext>
            </a:extLst>
          </p:cNvPr>
          <p:cNvSpPr>
            <a:spLocks noGrp="1"/>
          </p:cNvSpPr>
          <p:nvPr>
            <p:ph type="title"/>
          </p:nvPr>
        </p:nvSpPr>
        <p:spPr>
          <a:xfrm>
            <a:off x="521207" y="-63489"/>
            <a:ext cx="6877119" cy="1719761"/>
          </a:xfrm>
        </p:spPr>
        <p:txBody>
          <a:bodyPr>
            <a:normAutofit/>
          </a:bodyPr>
          <a:lstStyle/>
          <a:p>
            <a:pPr algn="ctr"/>
            <a:r>
              <a:rPr lang="en-US" b="1" dirty="0">
                <a:cs typeface="Segoe UI Light"/>
              </a:rPr>
              <a:t>AIRPORT INFRASTRUCTURE GAP</a:t>
            </a:r>
            <a:br>
              <a:rPr lang="en-US" sz="2000" b="1" dirty="0">
                <a:cs typeface="Segoe UI Light"/>
              </a:rPr>
            </a:br>
            <a:r>
              <a:rPr lang="en-US" sz="2000" b="1" dirty="0">
                <a:cs typeface="Segoe UI Light"/>
              </a:rPr>
              <a:t>Submitted to: AIRPORT MANAGEMENT PROFESSIONAL ACCREDITED PROGRAM</a:t>
            </a:r>
            <a:endParaRPr lang="en-US" sz="2000" b="1" dirty="0"/>
          </a:p>
        </p:txBody>
      </p:sp>
      <p:sp>
        <p:nvSpPr>
          <p:cNvPr id="3" name="Content Placeholder 2">
            <a:extLst>
              <a:ext uri="{FF2B5EF4-FFF2-40B4-BE49-F238E27FC236}">
                <a16:creationId xmlns:a16="http://schemas.microsoft.com/office/drawing/2014/main" id="{5AB5507D-7BE4-A19C-CC3E-BC48AF52F1A8}"/>
              </a:ext>
            </a:extLst>
          </p:cNvPr>
          <p:cNvSpPr>
            <a:spLocks noGrp="1"/>
          </p:cNvSpPr>
          <p:nvPr>
            <p:ph sz="quarter" idx="10"/>
          </p:nvPr>
        </p:nvSpPr>
        <p:spPr/>
        <p:txBody>
          <a:bodyPr vert="horz" lIns="91440" tIns="45720" rIns="91440" bIns="45720" rtlCol="0" anchor="t">
            <a:normAutofit/>
          </a:bodyPr>
          <a:lstStyle/>
          <a:p>
            <a:endParaRPr lang="en-US" dirty="0"/>
          </a:p>
          <a:p>
            <a:endParaRPr lang="en-US" dirty="0">
              <a:cs typeface="Segoe UI"/>
            </a:endParaRPr>
          </a:p>
        </p:txBody>
      </p:sp>
      <p:pic>
        <p:nvPicPr>
          <p:cNvPr id="6" name="Picture 5" descr="A group of people in a airport&#10;&#10;Description automatically generated">
            <a:extLst>
              <a:ext uri="{FF2B5EF4-FFF2-40B4-BE49-F238E27FC236}">
                <a16:creationId xmlns:a16="http://schemas.microsoft.com/office/drawing/2014/main" id="{2A94ACDB-7A1A-7C9A-3781-26561692C9AB}"/>
              </a:ext>
            </a:extLst>
          </p:cNvPr>
          <p:cNvPicPr>
            <a:picLocks noChangeAspect="1"/>
          </p:cNvPicPr>
          <p:nvPr/>
        </p:nvPicPr>
        <p:blipFill rotWithShape="1">
          <a:blip r:embed="rId2"/>
          <a:srcRect l="-2958" t="210" r="7966"/>
          <a:stretch/>
        </p:blipFill>
        <p:spPr>
          <a:xfrm>
            <a:off x="3777674" y="1210187"/>
            <a:ext cx="7793299" cy="5476737"/>
          </a:xfrm>
          <a:prstGeom prst="rect">
            <a:avLst/>
          </a:prstGeom>
        </p:spPr>
      </p:pic>
      <p:sp>
        <p:nvSpPr>
          <p:cNvPr id="7" name="TextBox 6">
            <a:extLst>
              <a:ext uri="{FF2B5EF4-FFF2-40B4-BE49-F238E27FC236}">
                <a16:creationId xmlns:a16="http://schemas.microsoft.com/office/drawing/2014/main" id="{54B819DD-7F79-2FA1-B49A-B4283BF1CA44}"/>
              </a:ext>
            </a:extLst>
          </p:cNvPr>
          <p:cNvSpPr txBox="1"/>
          <p:nvPr/>
        </p:nvSpPr>
        <p:spPr>
          <a:xfrm>
            <a:off x="457940" y="3017436"/>
            <a:ext cx="340129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Group 5</a:t>
            </a:r>
            <a:endParaRPr lang="en-US" dirty="0">
              <a:ea typeface="+mn-lt"/>
              <a:cs typeface="+mn-lt"/>
            </a:endParaRPr>
          </a:p>
          <a:p>
            <a:br>
              <a:rPr lang="en-US" dirty="0">
                <a:ea typeface="+mn-lt"/>
                <a:cs typeface="+mn-lt"/>
              </a:rPr>
            </a:br>
            <a:r>
              <a:rPr lang="en-US" dirty="0" err="1">
                <a:ea typeface="+mn-lt"/>
                <a:cs typeface="+mn-lt"/>
              </a:rPr>
              <a:t>Azzan</a:t>
            </a:r>
            <a:r>
              <a:rPr lang="en-US" dirty="0">
                <a:ea typeface="+mn-lt"/>
                <a:cs typeface="+mn-lt"/>
              </a:rPr>
              <a:t> Ali Abdullah Al </a:t>
            </a:r>
            <a:r>
              <a:rPr lang="en-US" dirty="0" err="1">
                <a:ea typeface="+mn-lt"/>
                <a:cs typeface="+mn-lt"/>
              </a:rPr>
              <a:t>Jardani</a:t>
            </a:r>
            <a:br>
              <a:rPr lang="en-US" dirty="0">
                <a:ea typeface="+mn-lt"/>
                <a:cs typeface="+mn-lt"/>
              </a:rPr>
            </a:br>
            <a:r>
              <a:rPr lang="en-US" dirty="0">
                <a:ea typeface="+mn-lt"/>
                <a:cs typeface="+mn-lt"/>
              </a:rPr>
              <a:t>Geneva Turner</a:t>
            </a:r>
            <a:br>
              <a:rPr lang="en-US" dirty="0">
                <a:ea typeface="+mn-lt"/>
                <a:cs typeface="+mn-lt"/>
              </a:rPr>
            </a:br>
            <a:r>
              <a:rPr lang="en-US" dirty="0">
                <a:ea typeface="+mn-lt"/>
                <a:cs typeface="+mn-lt"/>
              </a:rPr>
              <a:t>John Italume</a:t>
            </a:r>
          </a:p>
          <a:p>
            <a:r>
              <a:rPr lang="en-US" dirty="0">
                <a:ea typeface="+mn-lt"/>
                <a:cs typeface="+mn-lt"/>
              </a:rPr>
              <a:t>Marco Calvano</a:t>
            </a:r>
            <a:br>
              <a:rPr lang="en-US" dirty="0">
                <a:ea typeface="+mn-lt"/>
                <a:cs typeface="+mn-lt"/>
              </a:rPr>
            </a:br>
            <a:r>
              <a:rPr lang="en-US" dirty="0">
                <a:ea typeface="+mn-lt"/>
                <a:cs typeface="+mn-lt"/>
              </a:rPr>
              <a:t>Sharon Hislop-Holt</a:t>
            </a:r>
            <a:endParaRPr lang="en-US" dirty="0">
              <a:cs typeface="Segoe UI"/>
            </a:endParaRPr>
          </a:p>
          <a:p>
            <a:endParaRPr lang="en-US" dirty="0">
              <a:cs typeface="Segoe UI"/>
            </a:endParaRPr>
          </a:p>
        </p:txBody>
      </p:sp>
    </p:spTree>
    <p:extLst>
      <p:ext uri="{BB962C8B-B14F-4D97-AF65-F5344CB8AC3E}">
        <p14:creationId xmlns:p14="http://schemas.microsoft.com/office/powerpoint/2010/main" val="35816741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00C1-68CB-4612-B65D-E76BBA677FF5}"/>
              </a:ext>
            </a:extLst>
          </p:cNvPr>
          <p:cNvSpPr>
            <a:spLocks noGrp="1"/>
          </p:cNvSpPr>
          <p:nvPr>
            <p:ph type="title"/>
          </p:nvPr>
        </p:nvSpPr>
        <p:spPr>
          <a:xfrm>
            <a:off x="521207" y="448056"/>
            <a:ext cx="9738899" cy="640080"/>
          </a:xfrm>
        </p:spPr>
        <p:txBody>
          <a:bodyPr>
            <a:normAutofit fontScale="90000"/>
          </a:bodyPr>
          <a:lstStyle/>
          <a:p>
            <a:r>
              <a:rPr lang="en-JM"/>
              <a:t>Increasing Costs as a Challenge  – How Airports can Reducing costs</a:t>
            </a:r>
          </a:p>
        </p:txBody>
      </p:sp>
      <p:sp>
        <p:nvSpPr>
          <p:cNvPr id="3" name="Content Placeholder 2">
            <a:extLst>
              <a:ext uri="{FF2B5EF4-FFF2-40B4-BE49-F238E27FC236}">
                <a16:creationId xmlns:a16="http://schemas.microsoft.com/office/drawing/2014/main" id="{2C9D9D1F-30FA-466D-8A07-B63B2EEDF9FA}"/>
              </a:ext>
            </a:extLst>
          </p:cNvPr>
          <p:cNvSpPr>
            <a:spLocks noGrp="1"/>
          </p:cNvSpPr>
          <p:nvPr>
            <p:ph sz="quarter" idx="10"/>
          </p:nvPr>
        </p:nvSpPr>
        <p:spPr>
          <a:xfrm>
            <a:off x="526358" y="1435607"/>
            <a:ext cx="3528318" cy="4987474"/>
          </a:xfrm>
        </p:spPr>
        <p:txBody>
          <a:bodyPr vert="horz" lIns="91440" tIns="45720" rIns="91440" bIns="45720" rtlCol="0" anchor="t">
            <a:normAutofit fontScale="25000" lnSpcReduction="20000"/>
          </a:bodyPr>
          <a:lstStyle/>
          <a:p>
            <a:r>
              <a:rPr lang="en-US" sz="6400">
                <a:solidFill>
                  <a:schemeClr val="tx1"/>
                </a:solidFill>
              </a:rPr>
              <a:t>Costs in general increasing </a:t>
            </a:r>
          </a:p>
          <a:p>
            <a:r>
              <a:rPr lang="en-US" sz="6400">
                <a:solidFill>
                  <a:schemeClr val="tx1"/>
                </a:solidFill>
              </a:rPr>
              <a:t>Costs further increase with delays to airport infrastructure financing</a:t>
            </a:r>
            <a:endParaRPr lang="en-US" sz="6400">
              <a:solidFill>
                <a:schemeClr val="tx1"/>
              </a:solidFill>
              <a:cs typeface="Segoe UI"/>
            </a:endParaRPr>
          </a:p>
          <a:p>
            <a:r>
              <a:rPr lang="en-US" sz="6400">
                <a:solidFill>
                  <a:schemeClr val="tx1"/>
                </a:solidFill>
              </a:rPr>
              <a:t>Increased regulations on airlines to meet sustainability goals may impact airline ticket prices and possibly impact the ability of increasing PFC</a:t>
            </a:r>
            <a:endParaRPr lang="en-US" sz="6400">
              <a:solidFill>
                <a:schemeClr val="tx1"/>
              </a:solidFill>
              <a:cs typeface="Segoe UI"/>
            </a:endParaRPr>
          </a:p>
          <a:p>
            <a:r>
              <a:rPr lang="en-US" sz="6400">
                <a:solidFill>
                  <a:schemeClr val="tx1"/>
                </a:solidFill>
              </a:rPr>
              <a:t>While investment is a challenge, Airports can make some changes to result in efficiencies and cost savings to the airport</a:t>
            </a:r>
            <a:endParaRPr lang="en-US" sz="6400">
              <a:solidFill>
                <a:schemeClr val="tx1"/>
              </a:solidFill>
              <a:cs typeface="Segoe UI"/>
            </a:endParaRPr>
          </a:p>
          <a:p>
            <a:pPr>
              <a:lnSpc>
                <a:spcPct val="100000"/>
              </a:lnSpc>
              <a:spcBef>
                <a:spcPts val="0"/>
              </a:spcBef>
              <a:spcAft>
                <a:spcPts val="0"/>
              </a:spcAft>
            </a:pPr>
            <a:r>
              <a:rPr lang="en-US" sz="6400">
                <a:solidFill>
                  <a:srgbClr val="404040"/>
                </a:solidFill>
                <a:cs typeface="Segoe UI"/>
              </a:rPr>
              <a:t>Competition from New modals – EVTOL</a:t>
            </a:r>
          </a:p>
          <a:p>
            <a:endParaRPr lang="en-US" sz="6400">
              <a:solidFill>
                <a:schemeClr val="tx1"/>
              </a:solidFill>
              <a:cs typeface="Segoe UI"/>
            </a:endParaRPr>
          </a:p>
          <a:p>
            <a:endParaRPr lang="en-JM"/>
          </a:p>
        </p:txBody>
      </p:sp>
      <p:sp>
        <p:nvSpPr>
          <p:cNvPr id="4" name="Content Placeholder 2">
            <a:extLst>
              <a:ext uri="{FF2B5EF4-FFF2-40B4-BE49-F238E27FC236}">
                <a16:creationId xmlns:a16="http://schemas.microsoft.com/office/drawing/2014/main" id="{C456CD56-1849-432E-9C53-2A33EC39D7AA}"/>
              </a:ext>
            </a:extLst>
          </p:cNvPr>
          <p:cNvSpPr txBox="1">
            <a:spLocks/>
          </p:cNvSpPr>
          <p:nvPr/>
        </p:nvSpPr>
        <p:spPr>
          <a:xfrm>
            <a:off x="521207" y="1440180"/>
            <a:ext cx="4416552" cy="3977640"/>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en-JM"/>
          </a:p>
        </p:txBody>
      </p:sp>
      <p:sp>
        <p:nvSpPr>
          <p:cNvPr id="6" name="TextBox 5">
            <a:extLst>
              <a:ext uri="{FF2B5EF4-FFF2-40B4-BE49-F238E27FC236}">
                <a16:creationId xmlns:a16="http://schemas.microsoft.com/office/drawing/2014/main" id="{6391981A-D760-49C7-A53D-08AAB2BD503A}"/>
              </a:ext>
            </a:extLst>
          </p:cNvPr>
          <p:cNvSpPr txBox="1"/>
          <p:nvPr/>
        </p:nvSpPr>
        <p:spPr>
          <a:xfrm>
            <a:off x="4059825" y="1434449"/>
            <a:ext cx="7375015" cy="5016758"/>
          </a:xfrm>
          <a:prstGeom prst="rect">
            <a:avLst/>
          </a:prstGeom>
          <a:noFill/>
        </p:spPr>
        <p:txBody>
          <a:bodyPr wrap="square" lIns="91440" tIns="45720" rIns="91440" bIns="45720" rtlCol="0" anchor="t">
            <a:spAutoFit/>
          </a:bodyPr>
          <a:lstStyle/>
          <a:p>
            <a:r>
              <a:rPr lang="en-JM" sz="1600"/>
              <a:t>Technological Improvements  &amp; Digitization </a:t>
            </a:r>
            <a:r>
              <a:rPr lang="en-US" sz="1600"/>
              <a:t>e.g.  building insulation, energy efficiencies – smart building technologies biometrics, </a:t>
            </a:r>
            <a:endParaRPr lang="en-US" sz="1600">
              <a:cs typeface="Segoe UI"/>
            </a:endParaRPr>
          </a:p>
          <a:p>
            <a:endParaRPr lang="en-JM" sz="1600"/>
          </a:p>
          <a:p>
            <a:r>
              <a:rPr lang="en-JM" sz="1600"/>
              <a:t>Operational Improvements design of Runway/taxiway /innovation, Green building design</a:t>
            </a:r>
            <a:endParaRPr lang="en-JM" sz="1600">
              <a:cs typeface="Segoe UI"/>
            </a:endParaRPr>
          </a:p>
          <a:p>
            <a:endParaRPr lang="en-JM" sz="1600"/>
          </a:p>
          <a:p>
            <a:r>
              <a:rPr lang="en-JM" sz="1600"/>
              <a:t>Renewable Energy sources - solar, wind, biomass, hydropower, use LED bulbs</a:t>
            </a:r>
            <a:endParaRPr lang="en-JM" sz="1600">
              <a:cs typeface="Segoe UI"/>
            </a:endParaRPr>
          </a:p>
          <a:p>
            <a:endParaRPr lang="en-JM" sz="1600"/>
          </a:p>
          <a:p>
            <a:r>
              <a:rPr lang="en-JM" sz="1600"/>
              <a:t>Alternative Fuel sources - Sustainable fuel, Hydrogen</a:t>
            </a:r>
            <a:endParaRPr lang="en-JM" sz="1600">
              <a:cs typeface="Segoe UI"/>
            </a:endParaRPr>
          </a:p>
          <a:p>
            <a:r>
              <a:rPr lang="en-JM" sz="1600"/>
              <a:t>Waste Management – Reuse, recycle</a:t>
            </a:r>
            <a:endParaRPr lang="en-JM" sz="1600">
              <a:cs typeface="Segoe UI"/>
            </a:endParaRPr>
          </a:p>
          <a:p>
            <a:r>
              <a:rPr lang="en-JM" sz="1600"/>
              <a:t>Reduce usage – automatic switch off, rainwater harvesting, </a:t>
            </a:r>
            <a:endParaRPr lang="en-JM" sz="1600">
              <a:cs typeface="Segoe UI"/>
            </a:endParaRPr>
          </a:p>
          <a:p>
            <a:r>
              <a:rPr lang="en-US" sz="1600"/>
              <a:t>Incorporating waste management targets into</a:t>
            </a:r>
            <a:endParaRPr lang="en-US" sz="1600">
              <a:cs typeface="Segoe UI"/>
            </a:endParaRPr>
          </a:p>
          <a:p>
            <a:r>
              <a:rPr lang="en-US" sz="1600"/>
              <a:t>contractual renewal/agreements with tenants</a:t>
            </a:r>
            <a:endParaRPr lang="en-JM" sz="1600"/>
          </a:p>
          <a:p>
            <a:endParaRPr lang="en-JM" sz="1600"/>
          </a:p>
          <a:p>
            <a:r>
              <a:rPr lang="en-JM" sz="1600"/>
              <a:t>Collaborate with Energy other companies/</a:t>
            </a:r>
            <a:r>
              <a:rPr lang="en-US" sz="1600"/>
              <a:t>private financing on a small scale Reinvested the savings into other areas. </a:t>
            </a:r>
            <a:endParaRPr lang="en-US" sz="1600">
              <a:cs typeface="Segoe UI"/>
            </a:endParaRPr>
          </a:p>
          <a:p>
            <a:endParaRPr lang="en-US" sz="1600"/>
          </a:p>
          <a:p>
            <a:r>
              <a:rPr lang="en-JM" sz="1600"/>
              <a:t>Investment firms or Government provide incentives for sustainability - </a:t>
            </a:r>
            <a:r>
              <a:rPr lang="en-US" sz="1600"/>
              <a:t>The Bipartisan Infrastructure Law provides $15 billion in airport infrastructure funding to be invested in runways, taxiways, safety and </a:t>
            </a:r>
            <a:r>
              <a:rPr lang="en-US" sz="1600" b="1"/>
              <a:t>sustainability projects</a:t>
            </a:r>
            <a:endParaRPr lang="en-JM" b="1"/>
          </a:p>
        </p:txBody>
      </p:sp>
      <p:sp>
        <p:nvSpPr>
          <p:cNvPr id="7" name="Footer Placeholder 6">
            <a:extLst>
              <a:ext uri="{FF2B5EF4-FFF2-40B4-BE49-F238E27FC236}">
                <a16:creationId xmlns:a16="http://schemas.microsoft.com/office/drawing/2014/main" id="{D257EC44-ED60-41EA-836E-0E222356EDF0}"/>
              </a:ext>
            </a:extLst>
          </p:cNvPr>
          <p:cNvSpPr>
            <a:spLocks noGrp="1"/>
          </p:cNvSpPr>
          <p:nvPr>
            <p:ph type="ftr" sz="quarter" idx="3"/>
          </p:nvPr>
        </p:nvSpPr>
        <p:spPr>
          <a:xfrm>
            <a:off x="788276" y="6448605"/>
            <a:ext cx="11233394" cy="409395"/>
          </a:xfrm>
        </p:spPr>
        <p:txBody>
          <a:bodyPr/>
          <a:lstStyle/>
          <a:p>
            <a:r>
              <a:rPr lang="en-US"/>
              <a:t>Aviation  Government, Military &amp; Municipality THE BURNS &amp; MCDONNELL TEAM</a:t>
            </a:r>
          </a:p>
          <a:p>
            <a:endParaRPr lang="en-US"/>
          </a:p>
        </p:txBody>
      </p:sp>
    </p:spTree>
    <p:extLst>
      <p:ext uri="{BB962C8B-B14F-4D97-AF65-F5344CB8AC3E}">
        <p14:creationId xmlns:p14="http://schemas.microsoft.com/office/powerpoint/2010/main" val="3512458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00C1-68CB-4612-B65D-E76BBA677FF5}"/>
              </a:ext>
            </a:extLst>
          </p:cNvPr>
          <p:cNvSpPr>
            <a:spLocks noGrp="1"/>
          </p:cNvSpPr>
          <p:nvPr>
            <p:ph type="title"/>
          </p:nvPr>
        </p:nvSpPr>
        <p:spPr>
          <a:xfrm>
            <a:off x="531790" y="448056"/>
            <a:ext cx="10636273" cy="640080"/>
          </a:xfrm>
        </p:spPr>
        <p:txBody>
          <a:bodyPr>
            <a:normAutofit fontScale="90000"/>
          </a:bodyPr>
          <a:lstStyle/>
          <a:p>
            <a:br>
              <a:rPr lang="en-JM">
                <a:latin typeface="Segoe UI Light" panose="020B0502040204020203" pitchFamily="34" charset="0"/>
                <a:cs typeface="Segoe UI Light" panose="020B0502040204020203" pitchFamily="34" charset="0"/>
              </a:rPr>
            </a:br>
            <a:br>
              <a:rPr lang="en-JM">
                <a:latin typeface="Segoe UI Light" panose="020B0502040204020203" pitchFamily="34" charset="0"/>
                <a:cs typeface="Segoe UI Light" panose="020B0502040204020203" pitchFamily="34" charset="0"/>
              </a:rPr>
            </a:br>
            <a:br>
              <a:rPr lang="en-JM">
                <a:latin typeface="Segoe UI Light" panose="020B0502040204020203" pitchFamily="34" charset="0"/>
                <a:cs typeface="Segoe UI Light" panose="020B0502040204020203" pitchFamily="34" charset="0"/>
              </a:rPr>
            </a:br>
            <a:r>
              <a:rPr lang="en-US"/>
              <a:t>C</a:t>
            </a:r>
            <a:r>
              <a:rPr lang="en-US">
                <a:solidFill>
                  <a:schemeClr val="tx1"/>
                </a:solidFill>
              </a:rPr>
              <a:t>hallenges to Planning, Forecasting &amp; Expanding NAR</a:t>
            </a:r>
            <a:endParaRPr lang="en-US">
              <a:solidFill>
                <a:schemeClr val="tx1"/>
              </a:solidFill>
              <a:cs typeface="Segoe UI Light"/>
            </a:endParaRPr>
          </a:p>
        </p:txBody>
      </p:sp>
      <p:sp>
        <p:nvSpPr>
          <p:cNvPr id="3" name="Content Placeholder 2">
            <a:extLst>
              <a:ext uri="{FF2B5EF4-FFF2-40B4-BE49-F238E27FC236}">
                <a16:creationId xmlns:a16="http://schemas.microsoft.com/office/drawing/2014/main" id="{2C9D9D1F-30FA-466D-8A07-B63B2EEDF9FA}"/>
              </a:ext>
            </a:extLst>
          </p:cNvPr>
          <p:cNvSpPr>
            <a:spLocks noGrp="1"/>
          </p:cNvSpPr>
          <p:nvPr>
            <p:ph sz="quarter" idx="10"/>
          </p:nvPr>
        </p:nvSpPr>
        <p:spPr>
          <a:xfrm>
            <a:off x="528913" y="1435608"/>
            <a:ext cx="3957464" cy="4953170"/>
          </a:xfrm>
        </p:spPr>
        <p:txBody>
          <a:bodyPr vert="horz" lIns="91440" tIns="45720" rIns="91440" bIns="45720" rtlCol="0" anchor="t">
            <a:noAutofit/>
          </a:bodyPr>
          <a:lstStyle/>
          <a:p>
            <a:r>
              <a:rPr lang="en-US" sz="1400">
                <a:solidFill>
                  <a:schemeClr val="tx1"/>
                </a:solidFill>
                <a:cs typeface="Segoe UI"/>
              </a:rPr>
              <a:t>Changes in the airline industry and impact on airport operations, changes in the macro environment will make it harder the process of forecast traffic, financial projections, budget, strategic planning harder. Without the capital, hard to plan </a:t>
            </a:r>
          </a:p>
          <a:p>
            <a:r>
              <a:rPr lang="en-US" sz="1400">
                <a:solidFill>
                  <a:schemeClr val="tx1"/>
                </a:solidFill>
              </a:rPr>
              <a:t>Investment in Technology and digitization</a:t>
            </a:r>
            <a:endParaRPr lang="en-US" sz="1400">
              <a:solidFill>
                <a:schemeClr val="tx1"/>
              </a:solidFill>
              <a:cs typeface="Segoe UI"/>
            </a:endParaRPr>
          </a:p>
          <a:p>
            <a:r>
              <a:rPr lang="en-JM" sz="1400">
                <a:solidFill>
                  <a:schemeClr val="tx1"/>
                </a:solidFill>
              </a:rPr>
              <a:t>Multifunctional modal system </a:t>
            </a:r>
            <a:endParaRPr lang="en-JM" sz="1400">
              <a:solidFill>
                <a:schemeClr val="tx1"/>
              </a:solidFill>
              <a:cs typeface="Segoe UI"/>
            </a:endParaRPr>
          </a:p>
          <a:p>
            <a:r>
              <a:rPr lang="en-JM" sz="1400">
                <a:solidFill>
                  <a:schemeClr val="tx1"/>
                </a:solidFill>
              </a:rPr>
              <a:t>Land use &amp; Allocation</a:t>
            </a:r>
            <a:endParaRPr lang="en-JM" sz="1400">
              <a:solidFill>
                <a:schemeClr val="tx1"/>
              </a:solidFill>
              <a:cs typeface="Segoe UI"/>
            </a:endParaRPr>
          </a:p>
        </p:txBody>
      </p:sp>
      <p:sp>
        <p:nvSpPr>
          <p:cNvPr id="4" name="Content Placeholder 2">
            <a:extLst>
              <a:ext uri="{FF2B5EF4-FFF2-40B4-BE49-F238E27FC236}">
                <a16:creationId xmlns:a16="http://schemas.microsoft.com/office/drawing/2014/main" id="{C456CD56-1849-432E-9C53-2A33EC39D7AA}"/>
              </a:ext>
            </a:extLst>
          </p:cNvPr>
          <p:cNvSpPr txBox="1">
            <a:spLocks/>
          </p:cNvSpPr>
          <p:nvPr/>
        </p:nvSpPr>
        <p:spPr>
          <a:xfrm>
            <a:off x="521207" y="1440180"/>
            <a:ext cx="4416552" cy="3977640"/>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en-JM"/>
          </a:p>
        </p:txBody>
      </p:sp>
      <p:sp>
        <p:nvSpPr>
          <p:cNvPr id="5" name="Footer Placeholder 4">
            <a:extLst>
              <a:ext uri="{FF2B5EF4-FFF2-40B4-BE49-F238E27FC236}">
                <a16:creationId xmlns:a16="http://schemas.microsoft.com/office/drawing/2014/main" id="{C31CA74C-CA4C-4D07-BCB8-3E1184DFDCB4}"/>
              </a:ext>
            </a:extLst>
          </p:cNvPr>
          <p:cNvSpPr>
            <a:spLocks noGrp="1"/>
          </p:cNvSpPr>
          <p:nvPr>
            <p:ph type="ftr" sz="quarter" idx="3"/>
          </p:nvPr>
        </p:nvSpPr>
        <p:spPr/>
        <p:txBody>
          <a:bodyPr/>
          <a:lstStyle/>
          <a:p>
            <a:endParaRPr lang="en-US"/>
          </a:p>
        </p:txBody>
      </p:sp>
      <p:sp>
        <p:nvSpPr>
          <p:cNvPr id="7" name="TextBox 6">
            <a:extLst>
              <a:ext uri="{FF2B5EF4-FFF2-40B4-BE49-F238E27FC236}">
                <a16:creationId xmlns:a16="http://schemas.microsoft.com/office/drawing/2014/main" id="{249C43E6-879D-429B-9DCD-B77D9906D670}"/>
              </a:ext>
            </a:extLst>
          </p:cNvPr>
          <p:cNvSpPr txBox="1"/>
          <p:nvPr/>
        </p:nvSpPr>
        <p:spPr>
          <a:xfrm>
            <a:off x="4640694" y="1421229"/>
            <a:ext cx="6630255" cy="4770537"/>
          </a:xfrm>
          <a:prstGeom prst="rect">
            <a:avLst/>
          </a:prstGeom>
          <a:noFill/>
        </p:spPr>
        <p:txBody>
          <a:bodyPr wrap="square" lIns="91440" tIns="45720" rIns="91440" bIns="45720" rtlCol="0" anchor="t">
            <a:spAutoFit/>
          </a:bodyPr>
          <a:lstStyle/>
          <a:p>
            <a:r>
              <a:rPr lang="en-US" sz="1600"/>
              <a:t>Review &amp; update Master Plan every 5 years with changing environment</a:t>
            </a:r>
            <a:endParaRPr lang="en-US">
              <a:cs typeface="Segoe UI"/>
            </a:endParaRPr>
          </a:p>
          <a:p>
            <a:r>
              <a:rPr lang="en-US" sz="1600"/>
              <a:t>Amend Business/Financial Plan based on new/unplanned events to serve changing demands Expound</a:t>
            </a:r>
            <a:endParaRPr lang="en-US" sz="1600">
              <a:cs typeface="Segoe UI"/>
            </a:endParaRPr>
          </a:p>
          <a:p>
            <a:endParaRPr lang="en-US" sz="1600">
              <a:cs typeface="Segoe UI"/>
            </a:endParaRPr>
          </a:p>
          <a:p>
            <a:r>
              <a:rPr lang="en-US" sz="1600">
                <a:solidFill>
                  <a:schemeClr val="tx1">
                    <a:lumMod val="75000"/>
                    <a:lumOff val="25000"/>
                  </a:schemeClr>
                </a:solidFill>
              </a:rPr>
              <a:t> If done, this can reduce CAPEX for some passenger services now undertaken </a:t>
            </a:r>
            <a:r>
              <a:rPr lang="en-US" sz="1600" err="1">
                <a:solidFill>
                  <a:schemeClr val="tx1">
                    <a:lumMod val="75000"/>
                    <a:lumOff val="25000"/>
                  </a:schemeClr>
                </a:solidFill>
              </a:rPr>
              <a:t>eg.</a:t>
            </a:r>
            <a:r>
              <a:rPr lang="en-US" sz="1600">
                <a:solidFill>
                  <a:schemeClr val="tx1">
                    <a:lumMod val="75000"/>
                    <a:lumOff val="25000"/>
                  </a:schemeClr>
                </a:solidFill>
              </a:rPr>
              <a:t>  may reduce terminal area required for</a:t>
            </a:r>
            <a:br>
              <a:rPr lang="en-US" sz="1600"/>
            </a:br>
            <a:r>
              <a:rPr lang="en-US" sz="1600">
                <a:solidFill>
                  <a:schemeClr val="tx1">
                    <a:lumMod val="75000"/>
                    <a:lumOff val="25000"/>
                  </a:schemeClr>
                </a:solidFill>
              </a:rPr>
              <a:t>baggage handling and check-in and seamless passenger journey and extended time in commercial area</a:t>
            </a:r>
            <a:endParaRPr lang="en-US">
              <a:solidFill>
                <a:schemeClr val="tx1">
                  <a:lumMod val="75000"/>
                  <a:lumOff val="25000"/>
                </a:schemeClr>
              </a:solidFill>
              <a:cs typeface="Segoe UI"/>
            </a:endParaRPr>
          </a:p>
          <a:p>
            <a:endParaRPr lang="en-US" sz="1600">
              <a:solidFill>
                <a:schemeClr val="tx1">
                  <a:lumMod val="75000"/>
                  <a:lumOff val="25000"/>
                </a:schemeClr>
              </a:solidFill>
            </a:endParaRPr>
          </a:p>
          <a:p>
            <a:r>
              <a:rPr lang="en-US" sz="1600">
                <a:solidFill>
                  <a:schemeClr val="tx1">
                    <a:lumMod val="75000"/>
                    <a:lumOff val="25000"/>
                  </a:schemeClr>
                </a:solidFill>
              </a:rPr>
              <a:t>Multifunctional modal system for efficient passenger flow mgmt. connecting landside and airside</a:t>
            </a:r>
            <a:endParaRPr lang="en-US" sz="1600">
              <a:solidFill>
                <a:schemeClr val="tx1">
                  <a:lumMod val="75000"/>
                  <a:lumOff val="25000"/>
                </a:schemeClr>
              </a:solidFill>
              <a:cs typeface="Segoe UI"/>
            </a:endParaRPr>
          </a:p>
          <a:p>
            <a:endParaRPr lang="en-US" sz="1600">
              <a:solidFill>
                <a:schemeClr val="tx1">
                  <a:lumMod val="75000"/>
                  <a:lumOff val="25000"/>
                </a:schemeClr>
              </a:solidFill>
            </a:endParaRPr>
          </a:p>
          <a:p>
            <a:r>
              <a:rPr lang="en-US" sz="1600">
                <a:solidFill>
                  <a:schemeClr val="tx1">
                    <a:lumMod val="75000"/>
                    <a:lumOff val="25000"/>
                  </a:schemeClr>
                </a:solidFill>
              </a:rPr>
              <a:t>Master planning important to include initiative that will impact or can benefit the airport </a:t>
            </a:r>
            <a:r>
              <a:rPr lang="en-US" sz="1600" err="1">
                <a:solidFill>
                  <a:schemeClr val="tx1">
                    <a:lumMod val="75000"/>
                    <a:lumOff val="25000"/>
                  </a:schemeClr>
                </a:solidFill>
              </a:rPr>
              <a:t>eg.</a:t>
            </a:r>
            <a:r>
              <a:rPr lang="en-US" sz="1600">
                <a:solidFill>
                  <a:schemeClr val="tx1">
                    <a:lumMod val="75000"/>
                    <a:lumOff val="25000"/>
                  </a:schemeClr>
                </a:solidFill>
              </a:rPr>
              <a:t> Ban on air travel in France that can be done on train</a:t>
            </a:r>
            <a:endParaRPr lang="en-US" sz="1600">
              <a:solidFill>
                <a:schemeClr val="tx1">
                  <a:lumMod val="75000"/>
                  <a:lumOff val="25000"/>
                </a:schemeClr>
              </a:solidFill>
              <a:cs typeface="Segoe UI"/>
            </a:endParaRPr>
          </a:p>
          <a:p>
            <a:endParaRPr lang="en-US" sz="1600">
              <a:solidFill>
                <a:schemeClr val="tx1">
                  <a:lumMod val="75000"/>
                  <a:lumOff val="25000"/>
                </a:schemeClr>
              </a:solidFill>
            </a:endParaRPr>
          </a:p>
          <a:p>
            <a:r>
              <a:rPr lang="en-US" sz="1600">
                <a:solidFill>
                  <a:schemeClr val="tx1">
                    <a:lumMod val="75000"/>
                    <a:lumOff val="25000"/>
                  </a:schemeClr>
                </a:solidFill>
              </a:rPr>
              <a:t>More airport land for other NAR with increased use of Technology and Sustainability – Some items moved off airport – Wind Turbine, Utilize airport lands for NAR especially where value added</a:t>
            </a:r>
            <a:endParaRPr lang="en-US" sz="1600">
              <a:solidFill>
                <a:schemeClr val="tx1">
                  <a:lumMod val="75000"/>
                  <a:lumOff val="25000"/>
                </a:schemeClr>
              </a:solidFill>
              <a:cs typeface="Segoe UI"/>
            </a:endParaRPr>
          </a:p>
        </p:txBody>
      </p:sp>
    </p:spTree>
    <p:extLst>
      <p:ext uri="{BB962C8B-B14F-4D97-AF65-F5344CB8AC3E}">
        <p14:creationId xmlns:p14="http://schemas.microsoft.com/office/powerpoint/2010/main" val="1937597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00C1-68CB-4612-B65D-E76BBA677FF5}"/>
              </a:ext>
            </a:extLst>
          </p:cNvPr>
          <p:cNvSpPr>
            <a:spLocks noGrp="1"/>
          </p:cNvSpPr>
          <p:nvPr>
            <p:ph type="title"/>
          </p:nvPr>
        </p:nvSpPr>
        <p:spPr/>
        <p:txBody>
          <a:bodyPr/>
          <a:lstStyle/>
          <a:p>
            <a:r>
              <a:rPr lang="en-JM"/>
              <a:t>Summary</a:t>
            </a:r>
          </a:p>
        </p:txBody>
      </p:sp>
      <p:sp>
        <p:nvSpPr>
          <p:cNvPr id="3" name="Content Placeholder 2">
            <a:extLst>
              <a:ext uri="{FF2B5EF4-FFF2-40B4-BE49-F238E27FC236}">
                <a16:creationId xmlns:a16="http://schemas.microsoft.com/office/drawing/2014/main" id="{2C9D9D1F-30FA-466D-8A07-B63B2EEDF9FA}"/>
              </a:ext>
            </a:extLst>
          </p:cNvPr>
          <p:cNvSpPr>
            <a:spLocks noGrp="1"/>
          </p:cNvSpPr>
          <p:nvPr>
            <p:ph sz="quarter" idx="10"/>
          </p:nvPr>
        </p:nvSpPr>
        <p:spPr>
          <a:xfrm>
            <a:off x="527005" y="1435608"/>
            <a:ext cx="6959099" cy="4552262"/>
          </a:xfrm>
        </p:spPr>
        <p:txBody>
          <a:bodyPr vert="horz" lIns="91440" tIns="45720" rIns="91440" bIns="45720" rtlCol="0" anchor="t">
            <a:noAutofit/>
          </a:bodyPr>
          <a:lstStyle/>
          <a:p>
            <a:r>
              <a:rPr lang="en-JM" sz="1600">
                <a:cs typeface="Segoe UI"/>
              </a:rPr>
              <a:t>Over the next decade, the top challenges airport industry will encounter includes regulatory, sustainability, funding available for investments given privatization, increase in fees, and expanding non-aeronautical revenue. It will be critical for airports to develop a</a:t>
            </a:r>
            <a:r>
              <a:rPr lang="en-JM" sz="1600">
                <a:solidFill>
                  <a:schemeClr val="tx1"/>
                </a:solidFill>
                <a:cs typeface="Segoe UI"/>
              </a:rPr>
              <a:t>n adaptive ma</a:t>
            </a:r>
            <a:r>
              <a:rPr lang="en-JM" sz="1600">
                <a:cs typeface="Segoe UI"/>
              </a:rPr>
              <a:t>ster plan which addresses these challenges . </a:t>
            </a:r>
            <a:endParaRPr lang="en-US" sz="1600">
              <a:latin typeface="Segoe UI"/>
              <a:cs typeface="Segoe UI"/>
            </a:endParaRPr>
          </a:p>
          <a:p>
            <a:r>
              <a:rPr lang="en-JM" sz="1600">
                <a:cs typeface="Segoe UI"/>
              </a:rPr>
              <a:t>While adhering to regulations, airports may need to consider privatization which may provide more flexibility for funding in order to finance projects to expand/update their infrastructures to meet passenger expectations.</a:t>
            </a:r>
            <a:endParaRPr lang="en-US" sz="1600">
              <a:cs typeface="Segoe UI"/>
            </a:endParaRPr>
          </a:p>
          <a:p>
            <a:r>
              <a:rPr lang="en-JM" sz="1600">
                <a:cs typeface="Segoe UI"/>
              </a:rPr>
              <a:t>A</a:t>
            </a:r>
            <a:r>
              <a:rPr lang="en-JM" sz="1600">
                <a:solidFill>
                  <a:schemeClr val="tx1"/>
                </a:solidFill>
                <a:cs typeface="Segoe UI"/>
              </a:rPr>
              <a:t>irports will also need to develop strategies, which include leveraging technology for cost savings, efficiency and to increase non-aeronautical revenue and sustainability efforts, while closing the financial gap.</a:t>
            </a:r>
          </a:p>
          <a:p>
            <a:endParaRPr lang="en-JM">
              <a:cs typeface="Segoe UI"/>
            </a:endParaRPr>
          </a:p>
        </p:txBody>
      </p:sp>
      <p:sp>
        <p:nvSpPr>
          <p:cNvPr id="4" name="Content Placeholder 2">
            <a:extLst>
              <a:ext uri="{FF2B5EF4-FFF2-40B4-BE49-F238E27FC236}">
                <a16:creationId xmlns:a16="http://schemas.microsoft.com/office/drawing/2014/main" id="{C456CD56-1849-432E-9C53-2A33EC39D7AA}"/>
              </a:ext>
            </a:extLst>
          </p:cNvPr>
          <p:cNvSpPr txBox="1">
            <a:spLocks/>
          </p:cNvSpPr>
          <p:nvPr/>
        </p:nvSpPr>
        <p:spPr>
          <a:xfrm>
            <a:off x="521207" y="1440180"/>
            <a:ext cx="6768241" cy="4700226"/>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en-JM"/>
          </a:p>
        </p:txBody>
      </p:sp>
      <p:sp>
        <p:nvSpPr>
          <p:cNvPr id="5" name="Footer Placeholder 4">
            <a:extLst>
              <a:ext uri="{FF2B5EF4-FFF2-40B4-BE49-F238E27FC236}">
                <a16:creationId xmlns:a16="http://schemas.microsoft.com/office/drawing/2014/main" id="{75875290-6548-4CB7-ADE1-EFA7DD7C8633}"/>
              </a:ext>
            </a:extLst>
          </p:cNvPr>
          <p:cNvSpPr>
            <a:spLocks noGrp="1"/>
          </p:cNvSpPr>
          <p:nvPr>
            <p:ph type="ftr" sz="quarter" idx="3"/>
          </p:nvPr>
        </p:nvSpPr>
        <p:spPr/>
        <p:txBody>
          <a:bodyPr/>
          <a:lstStyle/>
          <a:p>
            <a:endParaRPr lang="en-US"/>
          </a:p>
        </p:txBody>
      </p:sp>
      <p:pic>
        <p:nvPicPr>
          <p:cNvPr id="6" name="Picture 5" descr="An airplane taking off from a runway&#10;&#10;Description automatically generated">
            <a:extLst>
              <a:ext uri="{FF2B5EF4-FFF2-40B4-BE49-F238E27FC236}">
                <a16:creationId xmlns:a16="http://schemas.microsoft.com/office/drawing/2014/main" id="{7198FED5-023A-2F69-1F9D-B331B8DA75F7}"/>
              </a:ext>
            </a:extLst>
          </p:cNvPr>
          <p:cNvPicPr>
            <a:picLocks noChangeAspect="1"/>
          </p:cNvPicPr>
          <p:nvPr/>
        </p:nvPicPr>
        <p:blipFill>
          <a:blip r:embed="rId2"/>
          <a:stretch>
            <a:fillRect/>
          </a:stretch>
        </p:blipFill>
        <p:spPr>
          <a:xfrm>
            <a:off x="7667021" y="2157325"/>
            <a:ext cx="4197694" cy="3555186"/>
          </a:xfrm>
          <a:prstGeom prst="rect">
            <a:avLst/>
          </a:prstGeom>
        </p:spPr>
      </p:pic>
    </p:spTree>
    <p:extLst>
      <p:ext uri="{BB962C8B-B14F-4D97-AF65-F5344CB8AC3E}">
        <p14:creationId xmlns:p14="http://schemas.microsoft.com/office/powerpoint/2010/main" val="1693482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00C1-68CB-4612-B65D-E76BBA677FF5}"/>
              </a:ext>
            </a:extLst>
          </p:cNvPr>
          <p:cNvSpPr>
            <a:spLocks noGrp="1"/>
          </p:cNvSpPr>
          <p:nvPr>
            <p:ph type="title"/>
          </p:nvPr>
        </p:nvSpPr>
        <p:spPr>
          <a:xfrm>
            <a:off x="531790" y="448056"/>
            <a:ext cx="9660536" cy="640080"/>
          </a:xfrm>
        </p:spPr>
        <p:txBody>
          <a:bodyPr>
            <a:normAutofit/>
          </a:bodyPr>
          <a:lstStyle/>
          <a:p>
            <a:r>
              <a:rPr lang="en-US"/>
              <a:t>Airport Infrastructure Financing GAP - Overview</a:t>
            </a:r>
            <a:endParaRPr lang="en-JM"/>
          </a:p>
        </p:txBody>
      </p:sp>
      <p:sp>
        <p:nvSpPr>
          <p:cNvPr id="3" name="Content Placeholder 2">
            <a:extLst>
              <a:ext uri="{FF2B5EF4-FFF2-40B4-BE49-F238E27FC236}">
                <a16:creationId xmlns:a16="http://schemas.microsoft.com/office/drawing/2014/main" id="{2C9D9D1F-30FA-466D-8A07-B63B2EEDF9FA}"/>
              </a:ext>
            </a:extLst>
          </p:cNvPr>
          <p:cNvSpPr>
            <a:spLocks noGrp="1"/>
          </p:cNvSpPr>
          <p:nvPr>
            <p:ph sz="quarter" idx="10"/>
          </p:nvPr>
        </p:nvSpPr>
        <p:spPr>
          <a:xfrm>
            <a:off x="528913" y="1435607"/>
            <a:ext cx="6633279" cy="4974337"/>
          </a:xfrm>
        </p:spPr>
        <p:txBody>
          <a:bodyPr vert="horz" lIns="91440" tIns="45720" rIns="91440" bIns="45720" rtlCol="0" anchor="t">
            <a:noAutofit/>
          </a:bodyPr>
          <a:lstStyle/>
          <a:p>
            <a:pPr>
              <a:lnSpc>
                <a:spcPct val="100000"/>
              </a:lnSpc>
              <a:spcBef>
                <a:spcPts val="0"/>
              </a:spcBef>
              <a:spcAft>
                <a:spcPts val="0"/>
              </a:spcAft>
            </a:pPr>
            <a:r>
              <a:rPr lang="en-US" sz="1600"/>
              <a:t>Global travel anticipated to grow at an annual rate of</a:t>
            </a:r>
            <a:r>
              <a:rPr lang="en-US" sz="1600">
                <a:solidFill>
                  <a:schemeClr val="tx1"/>
                </a:solidFill>
              </a:rPr>
              <a:t> 4.5%</a:t>
            </a:r>
          </a:p>
          <a:p>
            <a:pPr>
              <a:lnSpc>
                <a:spcPct val="100000"/>
              </a:lnSpc>
              <a:spcBef>
                <a:spcPts val="0"/>
              </a:spcBef>
              <a:spcAft>
                <a:spcPts val="0"/>
              </a:spcAft>
            </a:pPr>
            <a:endParaRPr lang="en-US" sz="1600"/>
          </a:p>
          <a:p>
            <a:pPr>
              <a:lnSpc>
                <a:spcPct val="100000"/>
              </a:lnSpc>
              <a:spcBef>
                <a:spcPts val="0"/>
              </a:spcBef>
              <a:spcAft>
                <a:spcPts val="0"/>
              </a:spcAft>
            </a:pPr>
            <a:r>
              <a:rPr lang="en-US" sz="1600"/>
              <a:t>Infrastructure capacity constraints to meet growing passenger traffic and demands</a:t>
            </a:r>
            <a:endParaRPr lang="en-US" sz="1600">
              <a:cs typeface="Segoe UI"/>
            </a:endParaRPr>
          </a:p>
          <a:p>
            <a:pPr>
              <a:lnSpc>
                <a:spcPct val="100000"/>
              </a:lnSpc>
              <a:spcBef>
                <a:spcPts val="0"/>
              </a:spcBef>
              <a:spcAft>
                <a:spcPts val="0"/>
              </a:spcAft>
            </a:pPr>
            <a:endParaRPr lang="en-US" sz="1600"/>
          </a:p>
          <a:p>
            <a:pPr>
              <a:lnSpc>
                <a:spcPct val="100000"/>
              </a:lnSpc>
              <a:spcBef>
                <a:spcPts val="0"/>
              </a:spcBef>
              <a:spcAft>
                <a:spcPts val="0"/>
              </a:spcAft>
            </a:pPr>
            <a:r>
              <a:rPr lang="en-US" sz="1600"/>
              <a:t>Changes airline regulations will require changes to current airport infrastructure and facilities to meet new needs of airlines and for efficiency and improved service quality. Airports are economic engines of growth providing critical economic and social impacts for communities and countries, and facilitates trade, tourism and investments.</a:t>
            </a:r>
            <a:endParaRPr lang="en-US" sz="1600">
              <a:cs typeface="Segoe UI"/>
            </a:endParaRPr>
          </a:p>
          <a:p>
            <a:pPr>
              <a:lnSpc>
                <a:spcPct val="100000"/>
              </a:lnSpc>
              <a:spcBef>
                <a:spcPts val="0"/>
              </a:spcBef>
              <a:spcAft>
                <a:spcPts val="0"/>
              </a:spcAft>
            </a:pPr>
            <a:endParaRPr lang="en-US" sz="1600"/>
          </a:p>
          <a:p>
            <a:pPr>
              <a:lnSpc>
                <a:spcPct val="100000"/>
              </a:lnSpc>
              <a:spcBef>
                <a:spcPts val="0"/>
              </a:spcBef>
              <a:spcAft>
                <a:spcPts val="0"/>
              </a:spcAft>
            </a:pPr>
            <a:r>
              <a:rPr lang="en-US" sz="1600">
                <a:cs typeface="Segoe UI"/>
              </a:rPr>
              <a:t>Airport Infrastructure Financing Gap of US$2.4t by 2040.</a:t>
            </a:r>
            <a:endParaRPr lang="en-US" sz="1600"/>
          </a:p>
          <a:p>
            <a:pPr>
              <a:lnSpc>
                <a:spcPct val="100000"/>
              </a:lnSpc>
              <a:spcBef>
                <a:spcPts val="0"/>
              </a:spcBef>
              <a:spcAft>
                <a:spcPts val="0"/>
              </a:spcAft>
            </a:pPr>
            <a:r>
              <a:rPr lang="en-US" sz="1600"/>
              <a:t>It is imperative that funding is available for sustainable development and improvements to airport infrastructure needs to meet future traffic demand and changes in requirement of passengers and airlines for continued economic benefits. Failure to meet the needed airport investment will result inability to serve aircraft due to lack of facilities which will impact traffic growth and risks future jobs and economic growth. </a:t>
            </a:r>
            <a:endParaRPr lang="en-US" sz="1600">
              <a:cs typeface="Segoe UI"/>
            </a:endParaRPr>
          </a:p>
          <a:p>
            <a:pPr>
              <a:lnSpc>
                <a:spcPct val="100000"/>
              </a:lnSpc>
              <a:spcBef>
                <a:spcPts val="0"/>
              </a:spcBef>
              <a:spcAft>
                <a:spcPts val="0"/>
              </a:spcAft>
            </a:pPr>
            <a:endParaRPr lang="en-JM" sz="1600"/>
          </a:p>
        </p:txBody>
      </p:sp>
      <p:sp>
        <p:nvSpPr>
          <p:cNvPr id="4" name="TextBox 3">
            <a:extLst>
              <a:ext uri="{FF2B5EF4-FFF2-40B4-BE49-F238E27FC236}">
                <a16:creationId xmlns:a16="http://schemas.microsoft.com/office/drawing/2014/main" id="{13F82E94-5C9B-4AF6-96B8-7DE5F6757624}"/>
              </a:ext>
            </a:extLst>
          </p:cNvPr>
          <p:cNvSpPr txBox="1"/>
          <p:nvPr/>
        </p:nvSpPr>
        <p:spPr>
          <a:xfrm>
            <a:off x="7308162" y="1436455"/>
            <a:ext cx="3984766" cy="3539430"/>
          </a:xfrm>
          <a:prstGeom prst="rect">
            <a:avLst/>
          </a:prstGeom>
          <a:noFill/>
        </p:spPr>
        <p:txBody>
          <a:bodyPr wrap="square" lIns="91440" tIns="45720" rIns="91440" bIns="45720" rtlCol="0" anchor="t">
            <a:spAutoFit/>
          </a:bodyPr>
          <a:lstStyle/>
          <a:p>
            <a:r>
              <a:rPr lang="en-JM" sz="1600">
                <a:solidFill>
                  <a:schemeClr val="tx1">
                    <a:lumMod val="75000"/>
                    <a:lumOff val="25000"/>
                  </a:schemeClr>
                </a:solidFill>
              </a:rPr>
              <a:t>US airports funded mainly via the following sources”:</a:t>
            </a:r>
          </a:p>
          <a:p>
            <a:endParaRPr lang="en-JM" sz="1600">
              <a:solidFill>
                <a:schemeClr val="tx1">
                  <a:lumMod val="75000"/>
                  <a:lumOff val="25000"/>
                </a:schemeClr>
              </a:solidFill>
            </a:endParaRPr>
          </a:p>
          <a:p>
            <a:r>
              <a:rPr lang="en-JM" sz="1600">
                <a:solidFill>
                  <a:schemeClr val="tx1">
                    <a:lumMod val="75000"/>
                    <a:lumOff val="25000"/>
                  </a:schemeClr>
                </a:solidFill>
              </a:rPr>
              <a:t>Airport Improvement Program (AIP grants</a:t>
            </a:r>
            <a:endParaRPr lang="en-JM" sz="1600">
              <a:solidFill>
                <a:schemeClr val="tx1">
                  <a:lumMod val="75000"/>
                  <a:lumOff val="25000"/>
                </a:schemeClr>
              </a:solidFill>
              <a:cs typeface="Segoe UI"/>
            </a:endParaRPr>
          </a:p>
          <a:p>
            <a:endParaRPr lang="en-JM" sz="1600">
              <a:solidFill>
                <a:schemeClr val="tx1">
                  <a:lumMod val="75000"/>
                  <a:lumOff val="25000"/>
                </a:schemeClr>
              </a:solidFill>
            </a:endParaRPr>
          </a:p>
          <a:p>
            <a:r>
              <a:rPr lang="en-JM" sz="1600">
                <a:solidFill>
                  <a:schemeClr val="tx1">
                    <a:lumMod val="75000"/>
                    <a:lumOff val="25000"/>
                  </a:schemeClr>
                </a:solidFill>
              </a:rPr>
              <a:t>Passenger Facility Charges (PFC)– user fee</a:t>
            </a:r>
            <a:endParaRPr lang="en-JM" sz="1600">
              <a:solidFill>
                <a:schemeClr val="tx1">
                  <a:lumMod val="75000"/>
                  <a:lumOff val="25000"/>
                </a:schemeClr>
              </a:solidFill>
              <a:cs typeface="Segoe UI"/>
            </a:endParaRPr>
          </a:p>
          <a:p>
            <a:endParaRPr lang="en-JM" sz="1600">
              <a:solidFill>
                <a:schemeClr val="tx1">
                  <a:lumMod val="75000"/>
                  <a:lumOff val="25000"/>
                </a:schemeClr>
              </a:solidFill>
            </a:endParaRPr>
          </a:p>
          <a:p>
            <a:r>
              <a:rPr lang="en-US" sz="1600">
                <a:solidFill>
                  <a:schemeClr val="tx1">
                    <a:lumMod val="75000"/>
                    <a:lumOff val="25000"/>
                  </a:schemeClr>
                </a:solidFill>
              </a:rPr>
              <a:t>Bipartisan Infrastructure Law (BIL) grant</a:t>
            </a:r>
            <a:endParaRPr lang="en-US" sz="1600">
              <a:solidFill>
                <a:schemeClr val="tx1">
                  <a:lumMod val="75000"/>
                  <a:lumOff val="25000"/>
                </a:schemeClr>
              </a:solidFill>
              <a:cs typeface="Segoe UI"/>
            </a:endParaRPr>
          </a:p>
          <a:p>
            <a:endParaRPr lang="en-JM" sz="1600">
              <a:solidFill>
                <a:schemeClr val="tx1">
                  <a:lumMod val="75000"/>
                  <a:lumOff val="25000"/>
                </a:schemeClr>
              </a:solidFill>
            </a:endParaRPr>
          </a:p>
          <a:p>
            <a:r>
              <a:rPr lang="en-JM" sz="1600">
                <a:solidFill>
                  <a:schemeClr val="tx1">
                    <a:lumMod val="75000"/>
                    <a:lumOff val="25000"/>
                  </a:schemeClr>
                </a:solidFill>
              </a:rPr>
              <a:t>Airport-generated revenues</a:t>
            </a:r>
            <a:endParaRPr lang="en-JM" sz="1600">
              <a:solidFill>
                <a:schemeClr val="tx1">
                  <a:lumMod val="75000"/>
                  <a:lumOff val="25000"/>
                </a:schemeClr>
              </a:solidFill>
              <a:cs typeface="Segoe UI"/>
            </a:endParaRPr>
          </a:p>
          <a:p>
            <a:endParaRPr lang="en-JM" sz="1600">
              <a:solidFill>
                <a:schemeClr val="tx1">
                  <a:lumMod val="75000"/>
                  <a:lumOff val="25000"/>
                </a:schemeClr>
              </a:solidFill>
            </a:endParaRPr>
          </a:p>
          <a:p>
            <a:endParaRPr lang="en-JM" sz="1600">
              <a:solidFill>
                <a:schemeClr val="tx1">
                  <a:lumMod val="75000"/>
                  <a:lumOff val="25000"/>
                </a:schemeClr>
              </a:solidFill>
            </a:endParaRPr>
          </a:p>
          <a:p>
            <a:endParaRPr lang="en-JM" sz="1600" b="1">
              <a:solidFill>
                <a:srgbClr val="FF0000"/>
              </a:solidFill>
              <a:cs typeface="Segoe UI"/>
            </a:endParaRPr>
          </a:p>
          <a:p>
            <a:endParaRPr lang="en-JM" sz="1600">
              <a:solidFill>
                <a:schemeClr val="tx1">
                  <a:lumMod val="75000"/>
                  <a:lumOff val="25000"/>
                </a:schemeClr>
              </a:solidFill>
              <a:cs typeface="Segoe UI"/>
            </a:endParaRPr>
          </a:p>
        </p:txBody>
      </p:sp>
      <p:sp>
        <p:nvSpPr>
          <p:cNvPr id="5" name="Footer Placeholder 4">
            <a:extLst>
              <a:ext uri="{FF2B5EF4-FFF2-40B4-BE49-F238E27FC236}">
                <a16:creationId xmlns:a16="http://schemas.microsoft.com/office/drawing/2014/main" id="{DB46FE3E-812D-481C-95E8-AC956DEC6B3A}"/>
              </a:ext>
            </a:extLst>
          </p:cNvPr>
          <p:cNvSpPr>
            <a:spLocks noGrp="1"/>
          </p:cNvSpPr>
          <p:nvPr>
            <p:ph type="ftr" sz="quarter" idx="3"/>
          </p:nvPr>
        </p:nvSpPr>
        <p:spPr>
          <a:xfrm>
            <a:off x="1012913" y="6616839"/>
            <a:ext cx="7054850" cy="365125"/>
          </a:xfrm>
        </p:spPr>
        <p:txBody>
          <a:bodyPr/>
          <a:lstStyle/>
          <a:p>
            <a:r>
              <a:rPr lang="en-US">
                <a:cs typeface="Segoe UI"/>
              </a:rPr>
              <a:t>ACI Creating fertile grounds for private investment in airports</a:t>
            </a:r>
          </a:p>
          <a:p>
            <a:endParaRPr lang="en-US">
              <a:cs typeface="Segoe UI"/>
            </a:endParaRPr>
          </a:p>
        </p:txBody>
      </p:sp>
      <p:pic>
        <p:nvPicPr>
          <p:cNvPr id="6" name="Picture 5" descr="A map of the world with different colored continents&#10;&#10;Description automatically generated">
            <a:extLst>
              <a:ext uri="{FF2B5EF4-FFF2-40B4-BE49-F238E27FC236}">
                <a16:creationId xmlns:a16="http://schemas.microsoft.com/office/drawing/2014/main" id="{B96A4AFA-4481-AEA2-CCEC-D4334DF2CDD2}"/>
              </a:ext>
            </a:extLst>
          </p:cNvPr>
          <p:cNvPicPr>
            <a:picLocks noChangeAspect="1"/>
          </p:cNvPicPr>
          <p:nvPr/>
        </p:nvPicPr>
        <p:blipFill>
          <a:blip r:embed="rId3"/>
          <a:stretch>
            <a:fillRect/>
          </a:stretch>
        </p:blipFill>
        <p:spPr>
          <a:xfrm>
            <a:off x="7774244" y="3916212"/>
            <a:ext cx="3598821" cy="2942516"/>
          </a:xfrm>
          <a:prstGeom prst="rect">
            <a:avLst/>
          </a:prstGeom>
        </p:spPr>
      </p:pic>
    </p:spTree>
    <p:extLst>
      <p:ext uri="{BB962C8B-B14F-4D97-AF65-F5344CB8AC3E}">
        <p14:creationId xmlns:p14="http://schemas.microsoft.com/office/powerpoint/2010/main" val="1244569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sz="3600" b="1">
                <a:latin typeface="Segoe UI Light" panose="020B0502040204020203" pitchFamily="34" charset="0"/>
                <a:cs typeface="Segoe UI Light" panose="020B0502040204020203" pitchFamily="34" charset="0"/>
              </a:rPr>
              <a:t>Challenges</a:t>
            </a:r>
          </a:p>
        </p:txBody>
      </p:sp>
      <p:sp>
        <p:nvSpPr>
          <p:cNvPr id="38" name="Content Placeholder 17"/>
          <p:cNvSpPr txBox="1">
            <a:spLocks/>
          </p:cNvSpPr>
          <p:nvPr/>
        </p:nvSpPr>
        <p:spPr>
          <a:xfrm>
            <a:off x="541609" y="1524708"/>
            <a:ext cx="10960579" cy="3871518"/>
          </a:xfrm>
          <a:prstGeom prst="rect">
            <a:avLst/>
          </a:prstGeom>
        </p:spPr>
        <p:txBody>
          <a:bodyPr vert="horz" lIns="91440" tIns="45720" rIns="91440" bIns="45720" rtlCol="0" anchor="t">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defRPr/>
            </a:pPr>
            <a:endParaRPr lang="en-US" sz="2800">
              <a:solidFill>
                <a:schemeClr val="bg2">
                  <a:lumMod val="25000"/>
                </a:schemeClr>
              </a:solidFill>
              <a:latin typeface="Segoe UI Light"/>
              <a:ea typeface="+mj-ea"/>
              <a:cs typeface="Segoe UI Light"/>
            </a:endParaRPr>
          </a:p>
          <a:p>
            <a:pPr>
              <a:spcAft>
                <a:spcPts val="600"/>
              </a:spcAft>
              <a:defRPr/>
            </a:pPr>
            <a:r>
              <a:rPr lang="en-US" sz="2800">
                <a:solidFill>
                  <a:schemeClr val="bg2">
                    <a:lumMod val="25000"/>
                  </a:schemeClr>
                </a:solidFill>
                <a:latin typeface="Segoe UI Light"/>
                <a:ea typeface="+mj-ea"/>
                <a:cs typeface="Segoe UI Light"/>
              </a:rPr>
              <a:t>Regulatory</a:t>
            </a:r>
            <a:endParaRPr lang="en-US">
              <a:solidFill>
                <a:schemeClr val="bg2">
                  <a:lumMod val="25000"/>
                </a:schemeClr>
              </a:solidFill>
              <a:latin typeface="Segoe UI Light"/>
              <a:ea typeface="+mj-ea"/>
              <a:cs typeface="Segoe UI Light"/>
            </a:endParaRPr>
          </a:p>
          <a:p>
            <a:pPr>
              <a:spcAft>
                <a:spcPts val="600"/>
              </a:spcAft>
              <a:defRPr/>
            </a:pPr>
            <a:r>
              <a:rPr lang="en-US" sz="2800">
                <a:solidFill>
                  <a:schemeClr val="bg2">
                    <a:lumMod val="25000"/>
                  </a:schemeClr>
                </a:solidFill>
                <a:latin typeface="Segoe UI Light"/>
                <a:ea typeface="+mj-ea"/>
                <a:cs typeface="Segoe UI Light"/>
              </a:rPr>
              <a:t>Sustainability</a:t>
            </a:r>
          </a:p>
          <a:p>
            <a:pPr>
              <a:spcAft>
                <a:spcPts val="600"/>
              </a:spcAft>
              <a:defRPr/>
            </a:pPr>
            <a:r>
              <a:rPr lang="en-US" sz="2800">
                <a:solidFill>
                  <a:schemeClr val="bg2">
                    <a:lumMod val="25000"/>
                  </a:schemeClr>
                </a:solidFill>
                <a:latin typeface="Segoe UI Light"/>
                <a:ea typeface="+mj-ea"/>
                <a:cs typeface="Segoe UI Light"/>
              </a:rPr>
              <a:t>Funding available for Investment give rise to Privatization</a:t>
            </a:r>
            <a:endParaRPr lang="en-US" sz="2800">
              <a:solidFill>
                <a:schemeClr val="bg2">
                  <a:lumMod val="25000"/>
                </a:schemeClr>
              </a:solidFill>
              <a:latin typeface="Segoe UI Light" panose="020B0502040204020203" pitchFamily="34" charset="0"/>
              <a:ea typeface="+mj-ea"/>
              <a:cs typeface="Segoe UI Light" panose="020B0502040204020203" pitchFamily="34" charset="0"/>
            </a:endParaRPr>
          </a:p>
          <a:p>
            <a:pPr>
              <a:spcAft>
                <a:spcPts val="600"/>
              </a:spcAft>
              <a:defRPr/>
            </a:pPr>
            <a:r>
              <a:rPr lang="en-US" sz="2800">
                <a:solidFill>
                  <a:schemeClr val="bg2">
                    <a:lumMod val="25000"/>
                  </a:schemeClr>
                </a:solidFill>
                <a:latin typeface="Segoe UI Light"/>
                <a:ea typeface="+mj-ea"/>
                <a:cs typeface="Segoe UI Light"/>
              </a:rPr>
              <a:t>Increase in costs - fees and charges &amp; Opportunities</a:t>
            </a:r>
            <a:endParaRPr lang="en-US" sz="2800">
              <a:solidFill>
                <a:schemeClr val="bg2">
                  <a:lumMod val="25000"/>
                </a:schemeClr>
              </a:solidFill>
              <a:latin typeface="Segoe UI Light" panose="020B0502040204020203" pitchFamily="34" charset="0"/>
              <a:ea typeface="+mj-ea"/>
              <a:cs typeface="Segoe UI Light" panose="020B0502040204020203" pitchFamily="34" charset="0"/>
            </a:endParaRPr>
          </a:p>
          <a:p>
            <a:pPr>
              <a:spcAft>
                <a:spcPts val="600"/>
              </a:spcAft>
              <a:defRPr/>
            </a:pPr>
            <a:r>
              <a:rPr lang="en-US" sz="2800">
                <a:solidFill>
                  <a:schemeClr val="bg2">
                    <a:lumMod val="25000"/>
                  </a:schemeClr>
                </a:solidFill>
                <a:latin typeface="Segoe UI Light"/>
                <a:ea typeface="+mj-ea"/>
                <a:cs typeface="Segoe UI Light"/>
              </a:rPr>
              <a:t>Planning, Forecasting &amp; Expanding non-aeronautical revenue </a:t>
            </a:r>
          </a:p>
          <a:p>
            <a:pPr>
              <a:spcAft>
                <a:spcPts val="600"/>
              </a:spcAft>
              <a:defRPr/>
            </a:pPr>
            <a:endParaRPr lang="en-US" sz="2800">
              <a:solidFill>
                <a:schemeClr val="bg2">
                  <a:lumMod val="25000"/>
                </a:schemeClr>
              </a:solidFill>
              <a:latin typeface="Segoe UI Light" panose="020B0502040204020203" pitchFamily="34" charset="0"/>
              <a:ea typeface="+mj-ea"/>
              <a:cs typeface="Segoe UI Light" panose="020B0502040204020203" pitchFamily="34" charset="0"/>
            </a:endParaRPr>
          </a:p>
        </p:txBody>
      </p:sp>
    </p:spTree>
    <p:extLst>
      <p:ext uri="{BB962C8B-B14F-4D97-AF65-F5344CB8AC3E}">
        <p14:creationId xmlns:p14="http://schemas.microsoft.com/office/powerpoint/2010/main" val="3457616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00C1-68CB-4612-B65D-E76BBA677FF5}"/>
              </a:ext>
            </a:extLst>
          </p:cNvPr>
          <p:cNvSpPr>
            <a:spLocks noGrp="1"/>
          </p:cNvSpPr>
          <p:nvPr>
            <p:ph type="title"/>
          </p:nvPr>
        </p:nvSpPr>
        <p:spPr/>
        <p:txBody>
          <a:bodyPr/>
          <a:lstStyle/>
          <a:p>
            <a:r>
              <a:rPr lang="en-JM">
                <a:solidFill>
                  <a:schemeClr val="tx1"/>
                </a:solidFill>
              </a:rPr>
              <a:t>Regulatory Challenges – Lets discuss</a:t>
            </a:r>
          </a:p>
        </p:txBody>
      </p:sp>
      <p:sp>
        <p:nvSpPr>
          <p:cNvPr id="4" name="Content Placeholder 2">
            <a:extLst>
              <a:ext uri="{FF2B5EF4-FFF2-40B4-BE49-F238E27FC236}">
                <a16:creationId xmlns:a16="http://schemas.microsoft.com/office/drawing/2014/main" id="{C456CD56-1849-432E-9C53-2A33EC39D7AA}"/>
              </a:ext>
            </a:extLst>
          </p:cNvPr>
          <p:cNvSpPr txBox="1">
            <a:spLocks/>
          </p:cNvSpPr>
          <p:nvPr/>
        </p:nvSpPr>
        <p:spPr>
          <a:xfrm>
            <a:off x="521207" y="1440180"/>
            <a:ext cx="4416552" cy="3977640"/>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en-JM"/>
          </a:p>
        </p:txBody>
      </p:sp>
      <p:sp>
        <p:nvSpPr>
          <p:cNvPr id="9" name="Footer Placeholder 8">
            <a:extLst>
              <a:ext uri="{FF2B5EF4-FFF2-40B4-BE49-F238E27FC236}">
                <a16:creationId xmlns:a16="http://schemas.microsoft.com/office/drawing/2014/main" id="{68C796AF-3D59-42C3-B12B-69541A0B59A6}"/>
              </a:ext>
            </a:extLst>
          </p:cNvPr>
          <p:cNvSpPr>
            <a:spLocks noGrp="1"/>
          </p:cNvSpPr>
          <p:nvPr>
            <p:ph type="ftr" sz="quarter" idx="3"/>
          </p:nvPr>
        </p:nvSpPr>
        <p:spPr/>
        <p:txBody>
          <a:bodyPr/>
          <a:lstStyle/>
          <a:p>
            <a:endParaRPr lang="en-US"/>
          </a:p>
        </p:txBody>
      </p:sp>
      <p:sp>
        <p:nvSpPr>
          <p:cNvPr id="5" name="Content Placeholder 4">
            <a:extLst>
              <a:ext uri="{FF2B5EF4-FFF2-40B4-BE49-F238E27FC236}">
                <a16:creationId xmlns:a16="http://schemas.microsoft.com/office/drawing/2014/main" id="{05F0AE38-F059-3400-C574-909B873C1506}"/>
              </a:ext>
            </a:extLst>
          </p:cNvPr>
          <p:cNvSpPr>
            <a:spLocks noGrp="1"/>
          </p:cNvSpPr>
          <p:nvPr>
            <p:ph sz="quarter" idx="10"/>
          </p:nvPr>
        </p:nvSpPr>
        <p:spPr>
          <a:xfrm>
            <a:off x="519176" y="1435608"/>
            <a:ext cx="6733032" cy="5125720"/>
          </a:xfrm>
        </p:spPr>
        <p:txBody>
          <a:bodyPr vert="horz" lIns="91440" tIns="45720" rIns="91440" bIns="45720" rtlCol="0" anchor="t">
            <a:noAutofit/>
          </a:bodyPr>
          <a:lstStyle/>
          <a:p>
            <a:r>
              <a:rPr lang="en-US" sz="1600">
                <a:cs typeface="Segoe UI"/>
              </a:rPr>
              <a:t>The Airport is being governed by International regulatory standards although needs ratification by local Authorities however, these regulatory standards is to ensure uniformity in Airport management and operation.  In terms of revenue generation, it is required that all revenue generated in the Airport must be Invested in the Airport. This is to ensure adequate financing and constant financial liquidity for the Airport. Some Airports are constraint to this as they may be unable to get external borrowings and funding. The government is unable to control the revenue generated by the Airport except collection of taxes.</a:t>
            </a:r>
          </a:p>
          <a:p>
            <a:r>
              <a:rPr lang="en-US" sz="1600">
                <a:cs typeface="Segoe UI"/>
              </a:rPr>
              <a:t>This creates serious Financial gaps for the Airport as they may not be able to finance Infrastructures in the next future hence, they result to Service level agreements, concessions which tends to encourage long-term privatization. </a:t>
            </a:r>
          </a:p>
        </p:txBody>
      </p:sp>
      <p:pic>
        <p:nvPicPr>
          <p:cNvPr id="3" name="Picture 2" descr="A gavel on a desk&#10;&#10;Description automatically generated">
            <a:extLst>
              <a:ext uri="{FF2B5EF4-FFF2-40B4-BE49-F238E27FC236}">
                <a16:creationId xmlns:a16="http://schemas.microsoft.com/office/drawing/2014/main" id="{2391E6A2-8B28-04C3-8A6E-3DC2CD88CE8D}"/>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396480" y="1315720"/>
            <a:ext cx="4490720" cy="5090160"/>
          </a:xfrm>
          <a:prstGeom prst="rect">
            <a:avLst/>
          </a:prstGeom>
        </p:spPr>
      </p:pic>
      <p:sp>
        <p:nvSpPr>
          <p:cNvPr id="6" name="TextBox 5">
            <a:extLst>
              <a:ext uri="{FF2B5EF4-FFF2-40B4-BE49-F238E27FC236}">
                <a16:creationId xmlns:a16="http://schemas.microsoft.com/office/drawing/2014/main" id="{E2B49ED0-63B5-2E6E-AA2F-77525158050E}"/>
              </a:ext>
            </a:extLst>
          </p:cNvPr>
          <p:cNvSpPr txBox="1"/>
          <p:nvPr/>
        </p:nvSpPr>
        <p:spPr>
          <a:xfrm>
            <a:off x="3596105" y="6453739"/>
            <a:ext cx="4521200" cy="642620"/>
          </a:xfrm>
          <a:prstGeom prst="rect">
            <a:avLst/>
          </a:prstGeom>
        </p:spPr>
        <p:txBody>
          <a:bodyPr lIns="91440" tIns="45720" rIns="91440" bIns="45720" anchor="t">
            <a:normAutofit/>
          </a:bodyPr>
          <a:lstStyle/>
          <a:p>
            <a:endParaRPr lang="en-US">
              <a:cs typeface="Segoe UI"/>
            </a:endParaRPr>
          </a:p>
        </p:txBody>
      </p:sp>
    </p:spTree>
    <p:extLst>
      <p:ext uri="{BB962C8B-B14F-4D97-AF65-F5344CB8AC3E}">
        <p14:creationId xmlns:p14="http://schemas.microsoft.com/office/powerpoint/2010/main" val="15994219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00C1-68CB-4612-B65D-E76BBA677FF5}"/>
              </a:ext>
            </a:extLst>
          </p:cNvPr>
          <p:cNvSpPr>
            <a:spLocks noGrp="1"/>
          </p:cNvSpPr>
          <p:nvPr>
            <p:ph type="title"/>
          </p:nvPr>
        </p:nvSpPr>
        <p:spPr/>
        <p:txBody>
          <a:bodyPr/>
          <a:lstStyle/>
          <a:p>
            <a:r>
              <a:rPr lang="en-JM"/>
              <a:t>Regulatory Challenges</a:t>
            </a:r>
          </a:p>
        </p:txBody>
      </p:sp>
      <p:sp>
        <p:nvSpPr>
          <p:cNvPr id="3" name="Content Placeholder 2">
            <a:extLst>
              <a:ext uri="{FF2B5EF4-FFF2-40B4-BE49-F238E27FC236}">
                <a16:creationId xmlns:a16="http://schemas.microsoft.com/office/drawing/2014/main" id="{2C9D9D1F-30FA-466D-8A07-B63B2EEDF9FA}"/>
              </a:ext>
            </a:extLst>
          </p:cNvPr>
          <p:cNvSpPr>
            <a:spLocks noGrp="1"/>
          </p:cNvSpPr>
          <p:nvPr>
            <p:ph sz="quarter" idx="10"/>
          </p:nvPr>
        </p:nvSpPr>
        <p:spPr>
          <a:xfrm>
            <a:off x="519637" y="1708778"/>
            <a:ext cx="4212875" cy="4939681"/>
          </a:xfrm>
        </p:spPr>
        <p:txBody>
          <a:bodyPr vert="horz" lIns="91440" tIns="45720" rIns="91440" bIns="45720" rtlCol="0" anchor="t">
            <a:normAutofit/>
          </a:bodyPr>
          <a:lstStyle/>
          <a:p>
            <a:r>
              <a:rPr lang="en-US" sz="1600">
                <a:solidFill>
                  <a:srgbClr val="000000"/>
                </a:solidFill>
                <a:ea typeface="+mn-lt"/>
                <a:cs typeface="+mn-lt"/>
              </a:rPr>
              <a:t>Limitation on AIP based on needs of all airports</a:t>
            </a:r>
          </a:p>
          <a:p>
            <a:r>
              <a:rPr lang="en-US" sz="1600">
                <a:solidFill>
                  <a:srgbClr val="000000"/>
                </a:solidFill>
                <a:ea typeface="+mn-lt"/>
                <a:cs typeface="+mn-lt"/>
              </a:rPr>
              <a:t>Constraints placed on the PFC to passengers</a:t>
            </a:r>
          </a:p>
          <a:p>
            <a:r>
              <a:rPr lang="en-US" sz="1600">
                <a:solidFill>
                  <a:srgbClr val="000000"/>
                </a:solidFill>
                <a:ea typeface="+mn-lt"/>
                <a:cs typeface="+mn-lt"/>
              </a:rPr>
              <a:t>Regulatory Burdens </a:t>
            </a:r>
          </a:p>
          <a:p>
            <a:r>
              <a:rPr lang="en-US" sz="1600">
                <a:solidFill>
                  <a:srgbClr val="000000"/>
                </a:solidFill>
                <a:ea typeface="+mn-lt"/>
                <a:cs typeface="+mn-lt"/>
              </a:rPr>
              <a:t>Reporting Standards – Statutory Audits – ESG/ Sustainability - emerging</a:t>
            </a:r>
          </a:p>
          <a:p>
            <a:r>
              <a:rPr lang="en-US" sz="1600">
                <a:solidFill>
                  <a:srgbClr val="000000"/>
                </a:solidFill>
                <a:ea typeface="+mn-lt"/>
                <a:cs typeface="+mn-lt"/>
              </a:rPr>
              <a:t>Regulatory Framework –  ICAO policies – CORSIA </a:t>
            </a:r>
          </a:p>
          <a:p>
            <a:r>
              <a:rPr lang="en-US" sz="1600">
                <a:solidFill>
                  <a:srgbClr val="000000"/>
                </a:solidFill>
                <a:ea typeface="+mn-lt"/>
                <a:cs typeface="+mn-lt"/>
              </a:rPr>
              <a:t>New Zero</a:t>
            </a:r>
          </a:p>
          <a:p>
            <a:endParaRPr lang="en-US" sz="1400">
              <a:solidFill>
                <a:schemeClr val="tx1"/>
              </a:solidFill>
              <a:cs typeface="Segoe UI"/>
            </a:endParaRPr>
          </a:p>
        </p:txBody>
      </p:sp>
      <p:sp>
        <p:nvSpPr>
          <p:cNvPr id="4" name="Content Placeholder 2">
            <a:extLst>
              <a:ext uri="{FF2B5EF4-FFF2-40B4-BE49-F238E27FC236}">
                <a16:creationId xmlns:a16="http://schemas.microsoft.com/office/drawing/2014/main" id="{C456CD56-1849-432E-9C53-2A33EC39D7AA}"/>
              </a:ext>
            </a:extLst>
          </p:cNvPr>
          <p:cNvSpPr txBox="1">
            <a:spLocks/>
          </p:cNvSpPr>
          <p:nvPr/>
        </p:nvSpPr>
        <p:spPr>
          <a:xfrm>
            <a:off x="521207" y="1440180"/>
            <a:ext cx="4416552" cy="3977640"/>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en-JM"/>
          </a:p>
        </p:txBody>
      </p:sp>
      <p:sp>
        <p:nvSpPr>
          <p:cNvPr id="9" name="Footer Placeholder 8">
            <a:extLst>
              <a:ext uri="{FF2B5EF4-FFF2-40B4-BE49-F238E27FC236}">
                <a16:creationId xmlns:a16="http://schemas.microsoft.com/office/drawing/2014/main" id="{68C1F6E8-B274-45E9-81D3-68D32729ED9C}"/>
              </a:ext>
            </a:extLst>
          </p:cNvPr>
          <p:cNvSpPr>
            <a:spLocks noGrp="1"/>
          </p:cNvSpPr>
          <p:nvPr>
            <p:ph type="ftr" sz="quarter" idx="3"/>
          </p:nvPr>
        </p:nvSpPr>
        <p:spPr>
          <a:xfrm>
            <a:off x="4692730" y="6444573"/>
            <a:ext cx="5404944" cy="417676"/>
          </a:xfrm>
        </p:spPr>
        <p:txBody>
          <a:bodyPr/>
          <a:lstStyle/>
          <a:p>
            <a:r>
              <a:rPr lang="en-US">
                <a:cs typeface="Segoe UI"/>
              </a:rPr>
              <a:t>ACI Global Outlook of Airport Capital Expenditure – Meeting Sustainability Goals &amp; Future Air Travel Demand 2021</a:t>
            </a:r>
            <a:endParaRPr lang="en-US"/>
          </a:p>
        </p:txBody>
      </p:sp>
      <p:sp>
        <p:nvSpPr>
          <p:cNvPr id="5" name="TextBox 4">
            <a:extLst>
              <a:ext uri="{FF2B5EF4-FFF2-40B4-BE49-F238E27FC236}">
                <a16:creationId xmlns:a16="http://schemas.microsoft.com/office/drawing/2014/main" id="{40B25375-ED7B-5682-797E-1E58F0965337}"/>
              </a:ext>
            </a:extLst>
          </p:cNvPr>
          <p:cNvSpPr txBox="1"/>
          <p:nvPr/>
        </p:nvSpPr>
        <p:spPr>
          <a:xfrm>
            <a:off x="5004634" y="1669853"/>
            <a:ext cx="6866279" cy="44935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rgbClr val="000000"/>
                </a:solidFill>
                <a:ea typeface="+mn-lt"/>
                <a:cs typeface="+mn-lt"/>
              </a:rPr>
              <a:t>Increasing AIP funding and expanding the program’s eligibility to terminals and other projects, along with flexible and light-handed economic oversight and adjustment to the federal cap on PFC user fees, would help airports to invest in facilities needed to accommodate rising customer volumes and expectations.</a:t>
            </a:r>
          </a:p>
          <a:p>
            <a:endParaRPr lang="en-US" sz="1600">
              <a:solidFill>
                <a:srgbClr val="000000"/>
              </a:solidFill>
              <a:ea typeface="+mn-lt"/>
              <a:cs typeface="+mn-lt"/>
            </a:endParaRPr>
          </a:p>
          <a:p>
            <a:r>
              <a:rPr lang="en-US" sz="1600">
                <a:solidFill>
                  <a:srgbClr val="000000"/>
                </a:solidFill>
                <a:ea typeface="+mn-lt"/>
                <a:cs typeface="+mn-lt"/>
              </a:rPr>
              <a:t>Airports face many unnecessary hurdles set by the federal government, from overregulation of airports resulting in delays in project approvals.</a:t>
            </a:r>
          </a:p>
          <a:p>
            <a:endParaRPr lang="en-US" sz="1600">
              <a:solidFill>
                <a:srgbClr val="000000"/>
              </a:solidFill>
              <a:ea typeface="+mn-lt"/>
              <a:cs typeface="+mn-lt"/>
            </a:endParaRPr>
          </a:p>
          <a:p>
            <a:r>
              <a:rPr lang="en-US" sz="1600">
                <a:solidFill>
                  <a:srgbClr val="000000"/>
                </a:solidFill>
                <a:ea typeface="+mn-lt"/>
                <a:cs typeface="+mn-lt"/>
              </a:rPr>
              <a:t>Government should relieve airports of unnecessary bureaucracy and provide more flexibility for more airline competition, lower fares, and an improved passenger experience.</a:t>
            </a:r>
          </a:p>
          <a:p>
            <a:endParaRPr lang="en-US" sz="1600">
              <a:solidFill>
                <a:srgbClr val="000000"/>
              </a:solidFill>
              <a:ea typeface="+mn-lt"/>
              <a:cs typeface="+mn-lt"/>
            </a:endParaRPr>
          </a:p>
          <a:p>
            <a:endParaRPr lang="en-US" sz="1400">
              <a:solidFill>
                <a:srgbClr val="000000"/>
              </a:solidFill>
              <a:ea typeface="+mn-lt"/>
              <a:cs typeface="+mn-lt"/>
            </a:endParaRPr>
          </a:p>
          <a:p>
            <a:br>
              <a:rPr lang="en-US" sz="1600">
                <a:ea typeface="+mn-lt"/>
                <a:cs typeface="+mn-lt"/>
              </a:rPr>
            </a:br>
            <a:endParaRPr lang="en-US" sz="1600">
              <a:cs typeface="Segoe UI"/>
            </a:endParaRPr>
          </a:p>
          <a:p>
            <a:endParaRPr lang="en-US" sz="1600">
              <a:cs typeface="Segoe UI"/>
            </a:endParaRPr>
          </a:p>
        </p:txBody>
      </p:sp>
      <p:sp>
        <p:nvSpPr>
          <p:cNvPr id="8" name="TextBox 7">
            <a:extLst>
              <a:ext uri="{FF2B5EF4-FFF2-40B4-BE49-F238E27FC236}">
                <a16:creationId xmlns:a16="http://schemas.microsoft.com/office/drawing/2014/main" id="{ABA31C28-0F47-5C1E-2300-985D76AB439E}"/>
              </a:ext>
            </a:extLst>
          </p:cNvPr>
          <p:cNvSpPr txBox="1"/>
          <p:nvPr/>
        </p:nvSpPr>
        <p:spPr>
          <a:xfrm>
            <a:off x="661659" y="1304820"/>
            <a:ext cx="40659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Segoe UI"/>
              </a:rPr>
              <a:t>Challenges</a:t>
            </a:r>
            <a:endParaRPr lang="en-US" b="1"/>
          </a:p>
        </p:txBody>
      </p:sp>
      <p:sp>
        <p:nvSpPr>
          <p:cNvPr id="10" name="TextBox 9">
            <a:extLst>
              <a:ext uri="{FF2B5EF4-FFF2-40B4-BE49-F238E27FC236}">
                <a16:creationId xmlns:a16="http://schemas.microsoft.com/office/drawing/2014/main" id="{3FDDE7D8-1F51-A051-7842-23A7B83BC802}"/>
              </a:ext>
            </a:extLst>
          </p:cNvPr>
          <p:cNvSpPr txBox="1"/>
          <p:nvPr/>
        </p:nvSpPr>
        <p:spPr>
          <a:xfrm>
            <a:off x="5866262" y="1347952"/>
            <a:ext cx="40659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Segoe UI"/>
              </a:rPr>
              <a:t>Recommendations</a:t>
            </a:r>
            <a:endParaRPr lang="en-US" b="1"/>
          </a:p>
        </p:txBody>
      </p:sp>
      <p:pic>
        <p:nvPicPr>
          <p:cNvPr id="11" name="Picture 10" descr="A close-up of a logo&#10;&#10;Description automatically generated">
            <a:extLst>
              <a:ext uri="{FF2B5EF4-FFF2-40B4-BE49-F238E27FC236}">
                <a16:creationId xmlns:a16="http://schemas.microsoft.com/office/drawing/2014/main" id="{DA3B1813-943C-5B30-26CB-B84BA85BC0FC}"/>
              </a:ext>
            </a:extLst>
          </p:cNvPr>
          <p:cNvPicPr>
            <a:picLocks noChangeAspect="1"/>
          </p:cNvPicPr>
          <p:nvPr/>
        </p:nvPicPr>
        <p:blipFill>
          <a:blip r:embed="rId2"/>
          <a:stretch>
            <a:fillRect/>
          </a:stretch>
        </p:blipFill>
        <p:spPr>
          <a:xfrm>
            <a:off x="583720" y="5787032"/>
            <a:ext cx="2743200" cy="776087"/>
          </a:xfrm>
          <a:prstGeom prst="rect">
            <a:avLst/>
          </a:prstGeom>
        </p:spPr>
      </p:pic>
    </p:spTree>
    <p:extLst>
      <p:ext uri="{BB962C8B-B14F-4D97-AF65-F5344CB8AC3E}">
        <p14:creationId xmlns:p14="http://schemas.microsoft.com/office/powerpoint/2010/main" val="1786508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00C1-68CB-4612-B65D-E76BBA677FF5}"/>
              </a:ext>
            </a:extLst>
          </p:cNvPr>
          <p:cNvSpPr>
            <a:spLocks noGrp="1"/>
          </p:cNvSpPr>
          <p:nvPr>
            <p:ph type="title"/>
          </p:nvPr>
        </p:nvSpPr>
        <p:spPr/>
        <p:txBody>
          <a:bodyPr/>
          <a:lstStyle/>
          <a:p>
            <a:r>
              <a:rPr lang="en-JM"/>
              <a:t>Sustainability Challenges</a:t>
            </a:r>
          </a:p>
        </p:txBody>
      </p:sp>
      <p:sp>
        <p:nvSpPr>
          <p:cNvPr id="3" name="Content Placeholder 2">
            <a:extLst>
              <a:ext uri="{FF2B5EF4-FFF2-40B4-BE49-F238E27FC236}">
                <a16:creationId xmlns:a16="http://schemas.microsoft.com/office/drawing/2014/main" id="{2C9D9D1F-30FA-466D-8A07-B63B2EEDF9FA}"/>
              </a:ext>
            </a:extLst>
          </p:cNvPr>
          <p:cNvSpPr>
            <a:spLocks noGrp="1"/>
          </p:cNvSpPr>
          <p:nvPr>
            <p:ph sz="quarter" idx="10"/>
          </p:nvPr>
        </p:nvSpPr>
        <p:spPr>
          <a:xfrm>
            <a:off x="532774" y="1708778"/>
            <a:ext cx="5566083" cy="4926544"/>
          </a:xfrm>
        </p:spPr>
        <p:txBody>
          <a:bodyPr vert="horz" lIns="91440" tIns="45720" rIns="91440" bIns="45720" rtlCol="0" anchor="t">
            <a:normAutofit fontScale="92500" lnSpcReduction="20000"/>
          </a:bodyPr>
          <a:lstStyle/>
          <a:p>
            <a:r>
              <a:rPr lang="en-US" sz="1500">
                <a:solidFill>
                  <a:schemeClr val="tx1"/>
                </a:solidFill>
                <a:cs typeface="Segoe UI"/>
              </a:rPr>
              <a:t>Airports must work towards sustainable development by reducing the pollutants resulting from airport operation such as CO2 and the negative impacts of these on the Environment, Society and Economy. </a:t>
            </a:r>
          </a:p>
          <a:p>
            <a:r>
              <a:rPr lang="en-US" sz="1500">
                <a:solidFill>
                  <a:schemeClr val="tx1"/>
                </a:solidFill>
                <a:cs typeface="Segoe UI"/>
              </a:rPr>
              <a:t>ICAO policies on Climate Change -  CORSIA, Net Zero,  Airport Carbon Accreditation, Committee on Climate change in the UK limiting the flight operations to reduce carbon emissions. </a:t>
            </a:r>
            <a:endParaRPr lang="en-US">
              <a:solidFill>
                <a:schemeClr val="tx1"/>
              </a:solidFill>
              <a:cs typeface="Segoe UI"/>
            </a:endParaRPr>
          </a:p>
          <a:p>
            <a:r>
              <a:rPr lang="en-US" sz="1400">
                <a:solidFill>
                  <a:schemeClr val="tx1"/>
                </a:solidFill>
                <a:cs typeface="Segoe UI"/>
              </a:rPr>
              <a:t>Implementing CORSIA towards Net Zero Carbon emissions will require higher CAPEX investment; energy-efficient infrastructure and retrofitting; low emissions/electric vehicles and equipment;,  renewable energy, investment in Negative Emissions Technologies (NETs)</a:t>
            </a:r>
            <a:endParaRPr lang="en-US">
              <a:solidFill>
                <a:schemeClr val="tx1"/>
              </a:solidFill>
              <a:cs typeface="Segoe UI"/>
            </a:endParaRPr>
          </a:p>
          <a:p>
            <a:r>
              <a:rPr lang="en-US" sz="1400">
                <a:solidFill>
                  <a:schemeClr val="tx1"/>
                </a:solidFill>
                <a:cs typeface="Segoe UI"/>
              </a:rPr>
              <a:t>Innovation to aircraft design for fuel efficiency will require additional CAPEX for gate size and configuration, currently in service. Airports will need to further invest in refueling and in recharging infrastructure, SAF,8 electric, hydrogen.</a:t>
            </a:r>
            <a:endParaRPr lang="en-US">
              <a:solidFill>
                <a:schemeClr val="tx1"/>
              </a:solidFill>
            </a:endParaRPr>
          </a:p>
        </p:txBody>
      </p:sp>
      <p:sp>
        <p:nvSpPr>
          <p:cNvPr id="4" name="Content Placeholder 2">
            <a:extLst>
              <a:ext uri="{FF2B5EF4-FFF2-40B4-BE49-F238E27FC236}">
                <a16:creationId xmlns:a16="http://schemas.microsoft.com/office/drawing/2014/main" id="{C456CD56-1849-432E-9C53-2A33EC39D7AA}"/>
              </a:ext>
            </a:extLst>
          </p:cNvPr>
          <p:cNvSpPr txBox="1">
            <a:spLocks/>
          </p:cNvSpPr>
          <p:nvPr/>
        </p:nvSpPr>
        <p:spPr>
          <a:xfrm>
            <a:off x="521207" y="1440180"/>
            <a:ext cx="4416552" cy="3977640"/>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en-JM"/>
          </a:p>
        </p:txBody>
      </p:sp>
      <p:sp>
        <p:nvSpPr>
          <p:cNvPr id="9" name="Footer Placeholder 8">
            <a:extLst>
              <a:ext uri="{FF2B5EF4-FFF2-40B4-BE49-F238E27FC236}">
                <a16:creationId xmlns:a16="http://schemas.microsoft.com/office/drawing/2014/main" id="{68C1F6E8-B274-45E9-81D3-68D32729ED9C}"/>
              </a:ext>
            </a:extLst>
          </p:cNvPr>
          <p:cNvSpPr>
            <a:spLocks noGrp="1"/>
          </p:cNvSpPr>
          <p:nvPr>
            <p:ph type="ftr" sz="quarter" idx="3"/>
          </p:nvPr>
        </p:nvSpPr>
        <p:spPr>
          <a:xfrm>
            <a:off x="1948727" y="6565371"/>
            <a:ext cx="7888012" cy="286296"/>
          </a:xfrm>
        </p:spPr>
        <p:txBody>
          <a:bodyPr/>
          <a:lstStyle/>
          <a:p>
            <a:r>
              <a:rPr lang="en-US">
                <a:cs typeface="Segoe UI"/>
              </a:rPr>
              <a:t>ACI Global Outlook of Airport Capital Expenditure – Meeting Sustainability Goals &amp; Future Air Travel Demand 2021</a:t>
            </a:r>
            <a:endParaRPr lang="en-US"/>
          </a:p>
        </p:txBody>
      </p:sp>
      <p:sp>
        <p:nvSpPr>
          <p:cNvPr id="5" name="TextBox 4">
            <a:extLst>
              <a:ext uri="{FF2B5EF4-FFF2-40B4-BE49-F238E27FC236}">
                <a16:creationId xmlns:a16="http://schemas.microsoft.com/office/drawing/2014/main" id="{40B25375-ED7B-5682-797E-1E58F0965337}"/>
              </a:ext>
            </a:extLst>
          </p:cNvPr>
          <p:cNvSpPr txBox="1"/>
          <p:nvPr/>
        </p:nvSpPr>
        <p:spPr>
          <a:xfrm>
            <a:off x="6192253" y="1783632"/>
            <a:ext cx="5434245" cy="44935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cs typeface="Segoe UI"/>
              </a:rPr>
              <a:t>Green Capital funding required -</a:t>
            </a:r>
            <a:r>
              <a:rPr lang="en-US" sz="1400">
                <a:ea typeface="+mn-lt"/>
                <a:cs typeface="+mn-lt"/>
              </a:rPr>
              <a:t> public, private, and/or</a:t>
            </a:r>
            <a:br>
              <a:rPr lang="en-US" sz="1400">
                <a:ea typeface="+mn-lt"/>
                <a:cs typeface="+mn-lt"/>
              </a:rPr>
            </a:br>
            <a:r>
              <a:rPr lang="en-US" sz="1400">
                <a:ea typeface="+mn-lt"/>
                <a:cs typeface="+mn-lt"/>
              </a:rPr>
              <a:t>institutional investors </a:t>
            </a:r>
          </a:p>
          <a:p>
            <a:endParaRPr lang="en-US" sz="1400">
              <a:ea typeface="+mn-lt"/>
              <a:cs typeface="+mn-lt"/>
            </a:endParaRPr>
          </a:p>
          <a:p>
            <a:r>
              <a:rPr lang="en-US" sz="1400">
                <a:ea typeface="+mn-lt"/>
                <a:cs typeface="+mn-lt"/>
              </a:rPr>
              <a:t>Innovative approaches, appropriate incentives, and flexibility in organizing and securing financing, such as green bonds or public-private partnerships</a:t>
            </a:r>
          </a:p>
          <a:p>
            <a:endParaRPr lang="en-US" sz="1400">
              <a:cs typeface="Segoe UI"/>
            </a:endParaRPr>
          </a:p>
          <a:p>
            <a:r>
              <a:rPr lang="en-US" sz="1400">
                <a:ea typeface="+mn-lt"/>
                <a:cs typeface="+mn-lt"/>
              </a:rPr>
              <a:t>Development and access to renewal energy sources, reducing electricity through energy efficiency measures, improving access to green financing instruments, adapting airport infrastructure to serve alternative fuel aircraft, or fostering the </a:t>
            </a:r>
            <a:r>
              <a:rPr lang="en-US" sz="1400">
                <a:cs typeface="Segoe UI"/>
              </a:rPr>
              <a:t>development</a:t>
            </a:r>
            <a:r>
              <a:rPr lang="en-US" sz="1400">
                <a:ea typeface="+mn-lt"/>
                <a:cs typeface="+mn-lt"/>
              </a:rPr>
              <a:t> of negative emission technologies (NETs), governments to support and incentivize the sector to meet international sustainability goals. </a:t>
            </a:r>
          </a:p>
          <a:p>
            <a:endParaRPr lang="en-US" sz="1400">
              <a:solidFill>
                <a:srgbClr val="404040"/>
              </a:solidFill>
              <a:ea typeface="+mn-lt"/>
              <a:cs typeface="+mn-lt"/>
            </a:endParaRPr>
          </a:p>
          <a:p>
            <a:r>
              <a:rPr lang="en-US" sz="1300">
                <a:ea typeface="+mn-lt"/>
                <a:cs typeface="+mn-lt"/>
              </a:rPr>
              <a:t>Emissions Reduction Strategies</a:t>
            </a:r>
            <a:endParaRPr lang="en-US"/>
          </a:p>
          <a:p>
            <a:endParaRPr lang="en-US" sz="1400">
              <a:solidFill>
                <a:srgbClr val="404040"/>
              </a:solidFill>
              <a:ea typeface="+mn-lt"/>
              <a:cs typeface="+mn-lt"/>
            </a:endParaRPr>
          </a:p>
          <a:p>
            <a:br>
              <a:rPr lang="en-US" sz="1600">
                <a:ea typeface="+mn-lt"/>
                <a:cs typeface="+mn-lt"/>
              </a:rPr>
            </a:br>
            <a:endParaRPr lang="en-US" sz="1600">
              <a:cs typeface="Segoe UI"/>
            </a:endParaRPr>
          </a:p>
          <a:p>
            <a:endParaRPr lang="en-US" sz="1600">
              <a:cs typeface="Segoe UI"/>
            </a:endParaRPr>
          </a:p>
        </p:txBody>
      </p:sp>
      <p:pic>
        <p:nvPicPr>
          <p:cNvPr id="7" name="Picture 6" descr="A logo for an airport carbon accreditation&#10;&#10;Description automatically generated">
            <a:extLst>
              <a:ext uri="{FF2B5EF4-FFF2-40B4-BE49-F238E27FC236}">
                <a16:creationId xmlns:a16="http://schemas.microsoft.com/office/drawing/2014/main" id="{8A5CF306-B900-9520-A827-5B3B81179429}"/>
              </a:ext>
            </a:extLst>
          </p:cNvPr>
          <p:cNvPicPr>
            <a:picLocks noChangeAspect="1"/>
          </p:cNvPicPr>
          <p:nvPr/>
        </p:nvPicPr>
        <p:blipFill>
          <a:blip r:embed="rId2"/>
          <a:stretch>
            <a:fillRect/>
          </a:stretch>
        </p:blipFill>
        <p:spPr>
          <a:xfrm>
            <a:off x="10900533" y="5933803"/>
            <a:ext cx="1162071" cy="896428"/>
          </a:xfrm>
          <a:prstGeom prst="rect">
            <a:avLst/>
          </a:prstGeom>
        </p:spPr>
      </p:pic>
      <p:sp>
        <p:nvSpPr>
          <p:cNvPr id="8" name="TextBox 7">
            <a:extLst>
              <a:ext uri="{FF2B5EF4-FFF2-40B4-BE49-F238E27FC236}">
                <a16:creationId xmlns:a16="http://schemas.microsoft.com/office/drawing/2014/main" id="{ABA31C28-0F47-5C1E-2300-985D76AB439E}"/>
              </a:ext>
            </a:extLst>
          </p:cNvPr>
          <p:cNvSpPr txBox="1"/>
          <p:nvPr/>
        </p:nvSpPr>
        <p:spPr>
          <a:xfrm>
            <a:off x="661659" y="1304820"/>
            <a:ext cx="40659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Segoe UI"/>
              </a:rPr>
              <a:t>Challenges</a:t>
            </a:r>
            <a:endParaRPr lang="en-US" b="1"/>
          </a:p>
        </p:txBody>
      </p:sp>
      <p:sp>
        <p:nvSpPr>
          <p:cNvPr id="10" name="TextBox 9">
            <a:extLst>
              <a:ext uri="{FF2B5EF4-FFF2-40B4-BE49-F238E27FC236}">
                <a16:creationId xmlns:a16="http://schemas.microsoft.com/office/drawing/2014/main" id="{3FDDE7D8-1F51-A051-7842-23A7B83BC802}"/>
              </a:ext>
            </a:extLst>
          </p:cNvPr>
          <p:cNvSpPr txBox="1"/>
          <p:nvPr/>
        </p:nvSpPr>
        <p:spPr>
          <a:xfrm>
            <a:off x="6667676" y="1308538"/>
            <a:ext cx="40659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Segoe UI"/>
              </a:rPr>
              <a:t>Recommendations</a:t>
            </a:r>
            <a:endParaRPr lang="en-US" b="1"/>
          </a:p>
        </p:txBody>
      </p:sp>
      <p:pic>
        <p:nvPicPr>
          <p:cNvPr id="6" name="Picture 5" descr="A logo for the un organization&#10;&#10;Description automatically generated">
            <a:extLst>
              <a:ext uri="{FF2B5EF4-FFF2-40B4-BE49-F238E27FC236}">
                <a16:creationId xmlns:a16="http://schemas.microsoft.com/office/drawing/2014/main" id="{3F317C7C-0B66-C213-1885-E4CD03CD557E}"/>
              </a:ext>
            </a:extLst>
          </p:cNvPr>
          <p:cNvPicPr>
            <a:picLocks noChangeAspect="1"/>
          </p:cNvPicPr>
          <p:nvPr/>
        </p:nvPicPr>
        <p:blipFill>
          <a:blip r:embed="rId3"/>
          <a:stretch>
            <a:fillRect/>
          </a:stretch>
        </p:blipFill>
        <p:spPr>
          <a:xfrm>
            <a:off x="9941135" y="5955281"/>
            <a:ext cx="1051165" cy="899664"/>
          </a:xfrm>
          <a:prstGeom prst="rect">
            <a:avLst/>
          </a:prstGeom>
        </p:spPr>
      </p:pic>
    </p:spTree>
    <p:extLst>
      <p:ext uri="{BB962C8B-B14F-4D97-AF65-F5344CB8AC3E}">
        <p14:creationId xmlns:p14="http://schemas.microsoft.com/office/powerpoint/2010/main" val="1354849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9588D-748B-B19C-58FB-5049C70C9AF2}"/>
              </a:ext>
            </a:extLst>
          </p:cNvPr>
          <p:cNvSpPr>
            <a:spLocks noGrp="1"/>
          </p:cNvSpPr>
          <p:nvPr>
            <p:ph type="title"/>
          </p:nvPr>
        </p:nvSpPr>
        <p:spPr>
          <a:xfrm flipH="1">
            <a:off x="542364" y="436511"/>
            <a:ext cx="9838321" cy="640080"/>
          </a:xfrm>
        </p:spPr>
        <p:txBody>
          <a:bodyPr>
            <a:normAutofit/>
          </a:bodyPr>
          <a:lstStyle/>
          <a:p>
            <a:r>
              <a:rPr lang="en-US">
                <a:solidFill>
                  <a:schemeClr val="tx1"/>
                </a:solidFill>
              </a:rPr>
              <a:t>Environment Social Governance &amp; Geopolitical Environment</a:t>
            </a:r>
            <a:endParaRPr lang="en-US">
              <a:solidFill>
                <a:schemeClr val="tx1"/>
              </a:solidFill>
              <a:cs typeface="Segoe UI Light"/>
            </a:endParaRPr>
          </a:p>
        </p:txBody>
      </p:sp>
      <p:sp>
        <p:nvSpPr>
          <p:cNvPr id="3" name="Content Placeholder 2">
            <a:extLst>
              <a:ext uri="{FF2B5EF4-FFF2-40B4-BE49-F238E27FC236}">
                <a16:creationId xmlns:a16="http://schemas.microsoft.com/office/drawing/2014/main" id="{22783D0F-4763-E8E5-6494-05FC78007A79}"/>
              </a:ext>
            </a:extLst>
          </p:cNvPr>
          <p:cNvSpPr>
            <a:spLocks noGrp="1"/>
          </p:cNvSpPr>
          <p:nvPr>
            <p:ph sz="quarter" idx="10"/>
          </p:nvPr>
        </p:nvSpPr>
        <p:spPr>
          <a:xfrm>
            <a:off x="539496" y="1435608"/>
            <a:ext cx="4307482" cy="4764201"/>
          </a:xfrm>
        </p:spPr>
        <p:txBody>
          <a:bodyPr vert="horz" lIns="91440" tIns="45720" rIns="91440" bIns="45720" rtlCol="0" anchor="t">
            <a:noAutofit/>
          </a:bodyPr>
          <a:lstStyle/>
          <a:p>
            <a:r>
              <a:rPr lang="en-US" sz="1400"/>
              <a:t>A company's performance is now measured based on their commitment to ESG by Investors, credit rating agencies and consumers.</a:t>
            </a:r>
            <a:endParaRPr lang="en-US" sz="1400">
              <a:cs typeface="Segoe UI"/>
            </a:endParaRPr>
          </a:p>
          <a:p>
            <a:pPr>
              <a:lnSpc>
                <a:spcPct val="100000"/>
              </a:lnSpc>
              <a:spcBef>
                <a:spcPts val="0"/>
              </a:spcBef>
              <a:spcAft>
                <a:spcPts val="0"/>
              </a:spcAft>
            </a:pPr>
            <a:r>
              <a:rPr lang="en-US" sz="1400">
                <a:cs typeface="Segoe UI"/>
              </a:rPr>
              <a:t>Investors  view companies with strong ESG program to perform better and are more stable while those without an ESG program bring environmental, legal and reputational risks. ESG measured in monetary figures to determine financial strength of company</a:t>
            </a:r>
          </a:p>
          <a:p>
            <a:pPr>
              <a:lnSpc>
                <a:spcPct val="100000"/>
              </a:lnSpc>
              <a:spcBef>
                <a:spcPts val="0"/>
              </a:spcBef>
              <a:spcAft>
                <a:spcPts val="0"/>
              </a:spcAft>
            </a:pPr>
            <a:endParaRPr lang="en-US" sz="1400">
              <a:cs typeface="Segoe UI"/>
            </a:endParaRPr>
          </a:p>
          <a:p>
            <a:pPr>
              <a:lnSpc>
                <a:spcPct val="100000"/>
              </a:lnSpc>
              <a:spcBef>
                <a:spcPts val="0"/>
              </a:spcBef>
              <a:spcAft>
                <a:spcPts val="0"/>
              </a:spcAft>
            </a:pPr>
            <a:endParaRPr lang="en-US" sz="1400">
              <a:cs typeface="Segoe UI"/>
            </a:endParaRPr>
          </a:p>
          <a:p>
            <a:pPr>
              <a:lnSpc>
                <a:spcPct val="100000"/>
              </a:lnSpc>
              <a:spcBef>
                <a:spcPts val="0"/>
              </a:spcBef>
              <a:spcAft>
                <a:spcPts val="0"/>
              </a:spcAft>
            </a:pPr>
            <a:r>
              <a:rPr lang="en-US" sz="1400">
                <a:cs typeface="Segoe UI"/>
              </a:rPr>
              <a:t>Consumers are willing to pay more for products/services that address ESG issues</a:t>
            </a:r>
          </a:p>
          <a:p>
            <a:pPr>
              <a:lnSpc>
                <a:spcPct val="100000"/>
              </a:lnSpc>
              <a:spcBef>
                <a:spcPts val="0"/>
              </a:spcBef>
              <a:spcAft>
                <a:spcPts val="0"/>
              </a:spcAft>
            </a:pPr>
            <a:endParaRPr lang="en-US" sz="1400">
              <a:solidFill>
                <a:srgbClr val="404040"/>
              </a:solidFill>
              <a:cs typeface="Segoe UI"/>
            </a:endParaRPr>
          </a:p>
          <a:p>
            <a:pPr>
              <a:lnSpc>
                <a:spcPct val="100000"/>
              </a:lnSpc>
              <a:spcBef>
                <a:spcPts val="0"/>
              </a:spcBef>
              <a:spcAft>
                <a:spcPts val="0"/>
              </a:spcAft>
            </a:pPr>
            <a:endParaRPr lang="en-US" sz="1400">
              <a:solidFill>
                <a:srgbClr val="404040"/>
              </a:solidFill>
              <a:cs typeface="Segoe UI"/>
            </a:endParaRPr>
          </a:p>
          <a:p>
            <a:pPr>
              <a:lnSpc>
                <a:spcPct val="100000"/>
              </a:lnSpc>
              <a:spcBef>
                <a:spcPts val="0"/>
              </a:spcBef>
              <a:spcAft>
                <a:spcPts val="0"/>
              </a:spcAft>
            </a:pPr>
            <a:endParaRPr lang="en-US" sz="1400">
              <a:solidFill>
                <a:srgbClr val="000000"/>
              </a:solidFill>
              <a:ea typeface="+mn-lt"/>
              <a:cs typeface="+mn-lt"/>
            </a:endParaRPr>
          </a:p>
          <a:p>
            <a:endParaRPr lang="en-US">
              <a:solidFill>
                <a:srgbClr val="404040"/>
              </a:solidFill>
              <a:ea typeface="+mn-lt"/>
              <a:cs typeface="+mn-lt"/>
            </a:endParaRPr>
          </a:p>
          <a:p>
            <a:endParaRPr lang="en-US" sz="1600">
              <a:solidFill>
                <a:srgbClr val="404040"/>
              </a:solidFill>
              <a:ea typeface="+mn-lt"/>
              <a:cs typeface="+mn-lt"/>
            </a:endParaRPr>
          </a:p>
          <a:p>
            <a:endParaRPr lang="en-US" sz="1600">
              <a:solidFill>
                <a:srgbClr val="404040"/>
              </a:solidFill>
              <a:ea typeface="+mn-lt"/>
              <a:cs typeface="+mn-lt"/>
            </a:endParaRPr>
          </a:p>
          <a:p>
            <a:endParaRPr lang="en-US" sz="1400">
              <a:solidFill>
                <a:schemeClr val="tx1"/>
              </a:solidFill>
              <a:ea typeface="+mn-lt"/>
              <a:cs typeface="+mn-lt"/>
            </a:endParaRPr>
          </a:p>
        </p:txBody>
      </p:sp>
      <p:sp>
        <p:nvSpPr>
          <p:cNvPr id="4" name="Footer Placeholder 3">
            <a:extLst>
              <a:ext uri="{FF2B5EF4-FFF2-40B4-BE49-F238E27FC236}">
                <a16:creationId xmlns:a16="http://schemas.microsoft.com/office/drawing/2014/main" id="{C68D00A9-8609-7555-5E2C-A46C50E489E6}"/>
              </a:ext>
            </a:extLst>
          </p:cNvPr>
          <p:cNvSpPr>
            <a:spLocks noGrp="1"/>
          </p:cNvSpPr>
          <p:nvPr>
            <p:ph type="ftr" sz="quarter" idx="3"/>
          </p:nvPr>
        </p:nvSpPr>
        <p:spPr>
          <a:xfrm>
            <a:off x="3045373" y="6387883"/>
            <a:ext cx="6889530" cy="470228"/>
          </a:xfrm>
        </p:spPr>
        <p:txBody>
          <a:bodyPr/>
          <a:lstStyle/>
          <a:p>
            <a:r>
              <a:rPr lang="en-US" sz="1000">
                <a:cs typeface="Segoe UI"/>
              </a:rPr>
              <a:t>KPMG – The Future of Finance – The Role of Finance in Environment, Social and Governance Reporting</a:t>
            </a:r>
          </a:p>
        </p:txBody>
      </p:sp>
      <p:sp>
        <p:nvSpPr>
          <p:cNvPr id="7" name="TextBox 6">
            <a:extLst>
              <a:ext uri="{FF2B5EF4-FFF2-40B4-BE49-F238E27FC236}">
                <a16:creationId xmlns:a16="http://schemas.microsoft.com/office/drawing/2014/main" id="{9BF286EF-3CBB-5513-0D10-208EBD8D452B}"/>
              </a:ext>
            </a:extLst>
          </p:cNvPr>
          <p:cNvSpPr txBox="1"/>
          <p:nvPr/>
        </p:nvSpPr>
        <p:spPr>
          <a:xfrm>
            <a:off x="5465380" y="1146284"/>
            <a:ext cx="6342991" cy="67110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spcBef>
                <a:spcPts val="1000"/>
              </a:spcBef>
              <a:spcAft>
                <a:spcPts val="1200"/>
              </a:spcAft>
            </a:pPr>
            <a:r>
              <a:rPr lang="en-US" sz="1400">
                <a:solidFill>
                  <a:srgbClr val="404040"/>
                </a:solidFill>
                <a:cs typeface="Segoe UI"/>
              </a:rPr>
              <a:t>E</a:t>
            </a:r>
            <a:r>
              <a:rPr lang="en-US" sz="1400">
                <a:solidFill>
                  <a:schemeClr val="tx1">
                    <a:lumMod val="75000"/>
                    <a:lumOff val="25000"/>
                  </a:schemeClr>
                </a:solidFill>
                <a:cs typeface="Segoe UI"/>
              </a:rPr>
              <a:t>SG programs gives rise to:</a:t>
            </a:r>
          </a:p>
          <a:p>
            <a:pPr>
              <a:lnSpc>
                <a:spcPct val="150000"/>
              </a:lnSpc>
              <a:spcBef>
                <a:spcPts val="1000"/>
              </a:spcBef>
              <a:spcAft>
                <a:spcPts val="1200"/>
              </a:spcAft>
            </a:pPr>
            <a:r>
              <a:rPr lang="en-US" sz="1400">
                <a:solidFill>
                  <a:schemeClr val="tx1">
                    <a:lumMod val="75000"/>
                    <a:lumOff val="25000"/>
                  </a:schemeClr>
                </a:solidFill>
                <a:cs typeface="Segoe UI"/>
              </a:rPr>
              <a:t>Increase opportunities for funding – Companies with ESG commitment in better position to secure funding </a:t>
            </a:r>
          </a:p>
          <a:p>
            <a:pPr>
              <a:lnSpc>
                <a:spcPct val="150000"/>
              </a:lnSpc>
              <a:spcBef>
                <a:spcPts val="1000"/>
              </a:spcBef>
              <a:spcAft>
                <a:spcPts val="1200"/>
              </a:spcAft>
            </a:pPr>
            <a:r>
              <a:rPr lang="en-US" sz="1400">
                <a:solidFill>
                  <a:schemeClr val="tx1">
                    <a:lumMod val="75000"/>
                    <a:lumOff val="25000"/>
                  </a:schemeClr>
                </a:solidFill>
                <a:cs typeface="Segoe UI"/>
              </a:rPr>
              <a:t>Cost savings</a:t>
            </a:r>
            <a:endParaRPr lang="en-US">
              <a:solidFill>
                <a:schemeClr val="tx1">
                  <a:lumMod val="75000"/>
                  <a:lumOff val="25000"/>
                </a:schemeClr>
              </a:solidFill>
            </a:endParaRPr>
          </a:p>
          <a:p>
            <a:pPr>
              <a:lnSpc>
                <a:spcPct val="150000"/>
              </a:lnSpc>
              <a:spcBef>
                <a:spcPts val="1000"/>
              </a:spcBef>
              <a:spcAft>
                <a:spcPts val="1200"/>
              </a:spcAft>
            </a:pPr>
            <a:r>
              <a:rPr lang="en-US" sz="1400">
                <a:solidFill>
                  <a:schemeClr val="tx1">
                    <a:lumMod val="75000"/>
                    <a:lumOff val="25000"/>
                  </a:schemeClr>
                </a:solidFill>
                <a:cs typeface="Segoe UI"/>
              </a:rPr>
              <a:t>Good reputation </a:t>
            </a:r>
          </a:p>
          <a:p>
            <a:pPr>
              <a:lnSpc>
                <a:spcPct val="150000"/>
              </a:lnSpc>
              <a:spcBef>
                <a:spcPts val="1000"/>
              </a:spcBef>
              <a:spcAft>
                <a:spcPts val="1200"/>
              </a:spcAft>
            </a:pPr>
            <a:r>
              <a:rPr lang="en-US" sz="1400">
                <a:solidFill>
                  <a:schemeClr val="tx1">
                    <a:lumMod val="75000"/>
                    <a:lumOff val="25000"/>
                  </a:schemeClr>
                </a:solidFill>
                <a:cs typeface="Segoe UI"/>
              </a:rPr>
              <a:t>Risk Management</a:t>
            </a:r>
          </a:p>
          <a:p>
            <a:pPr>
              <a:lnSpc>
                <a:spcPct val="150000"/>
              </a:lnSpc>
              <a:spcBef>
                <a:spcPts val="1000"/>
              </a:spcBef>
              <a:spcAft>
                <a:spcPts val="1200"/>
              </a:spcAft>
            </a:pPr>
            <a:r>
              <a:rPr lang="en-US" sz="1400">
                <a:solidFill>
                  <a:schemeClr val="tx1">
                    <a:lumMod val="75000"/>
                    <a:lumOff val="25000"/>
                  </a:schemeClr>
                </a:solidFill>
                <a:cs typeface="Segoe UI"/>
              </a:rPr>
              <a:t>Innovation &amp; Resilience</a:t>
            </a:r>
          </a:p>
          <a:p>
            <a:pPr>
              <a:lnSpc>
                <a:spcPct val="150000"/>
              </a:lnSpc>
              <a:spcBef>
                <a:spcPts val="1000"/>
              </a:spcBef>
              <a:spcAft>
                <a:spcPts val="1200"/>
              </a:spcAft>
            </a:pPr>
            <a:r>
              <a:rPr lang="en-US" sz="1400">
                <a:solidFill>
                  <a:schemeClr val="tx1">
                    <a:lumMod val="75000"/>
                    <a:lumOff val="25000"/>
                  </a:schemeClr>
                </a:solidFill>
                <a:cs typeface="Segoe UI"/>
              </a:rPr>
              <a:t>Employee retention and commitment, low turnover</a:t>
            </a:r>
          </a:p>
          <a:p>
            <a:pPr>
              <a:lnSpc>
                <a:spcPct val="150000"/>
              </a:lnSpc>
              <a:spcBef>
                <a:spcPts val="1000"/>
              </a:spcBef>
              <a:spcAft>
                <a:spcPts val="1200"/>
              </a:spcAft>
            </a:pPr>
            <a:r>
              <a:rPr lang="en-US" sz="1400">
                <a:solidFill>
                  <a:schemeClr val="tx1">
                    <a:lumMod val="75000"/>
                    <a:lumOff val="25000"/>
                  </a:schemeClr>
                </a:solidFill>
                <a:cs typeface="Segoe UI"/>
              </a:rPr>
              <a:t>Enhanced Passenger Experience</a:t>
            </a:r>
          </a:p>
          <a:p>
            <a:pPr>
              <a:lnSpc>
                <a:spcPct val="150000"/>
              </a:lnSpc>
              <a:spcBef>
                <a:spcPts val="1000"/>
              </a:spcBef>
              <a:spcAft>
                <a:spcPts val="1200"/>
              </a:spcAft>
            </a:pPr>
            <a:r>
              <a:rPr lang="en-US" sz="1400">
                <a:solidFill>
                  <a:schemeClr val="tx1">
                    <a:lumMod val="75000"/>
                    <a:lumOff val="25000"/>
                  </a:schemeClr>
                </a:solidFill>
                <a:cs typeface="Segoe UI"/>
              </a:rPr>
              <a:t>Setting the rend for others</a:t>
            </a:r>
          </a:p>
          <a:p>
            <a:pPr>
              <a:lnSpc>
                <a:spcPct val="150000"/>
              </a:lnSpc>
              <a:spcBef>
                <a:spcPts val="1000"/>
              </a:spcBef>
              <a:spcAft>
                <a:spcPts val="1200"/>
              </a:spcAft>
            </a:pPr>
            <a:endParaRPr lang="en-US" sz="1400">
              <a:solidFill>
                <a:srgbClr val="404040"/>
              </a:solidFill>
              <a:cs typeface="Segoe UI"/>
            </a:endParaRPr>
          </a:p>
          <a:p>
            <a:pPr>
              <a:lnSpc>
                <a:spcPct val="150000"/>
              </a:lnSpc>
              <a:spcBef>
                <a:spcPts val="1000"/>
              </a:spcBef>
              <a:spcAft>
                <a:spcPts val="1200"/>
              </a:spcAft>
            </a:pPr>
            <a:endParaRPr lang="en-US" sz="1200">
              <a:solidFill>
                <a:srgbClr val="404040"/>
              </a:solidFill>
              <a:cs typeface="Segoe UI"/>
            </a:endParaRPr>
          </a:p>
        </p:txBody>
      </p:sp>
    </p:spTree>
    <p:extLst>
      <p:ext uri="{BB962C8B-B14F-4D97-AF65-F5344CB8AC3E}">
        <p14:creationId xmlns:p14="http://schemas.microsoft.com/office/powerpoint/2010/main" val="1457155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00C1-68CB-4612-B65D-E76BBA677FF5}"/>
              </a:ext>
            </a:extLst>
          </p:cNvPr>
          <p:cNvSpPr>
            <a:spLocks noGrp="1"/>
          </p:cNvSpPr>
          <p:nvPr>
            <p:ph type="title"/>
          </p:nvPr>
        </p:nvSpPr>
        <p:spPr/>
        <p:txBody>
          <a:bodyPr/>
          <a:lstStyle/>
          <a:p>
            <a:r>
              <a:rPr lang="en-JM"/>
              <a:t>Investment Challenges &amp; Recommendations</a:t>
            </a:r>
          </a:p>
        </p:txBody>
      </p:sp>
      <p:sp>
        <p:nvSpPr>
          <p:cNvPr id="3" name="Content Placeholder 2">
            <a:extLst>
              <a:ext uri="{FF2B5EF4-FFF2-40B4-BE49-F238E27FC236}">
                <a16:creationId xmlns:a16="http://schemas.microsoft.com/office/drawing/2014/main" id="{2C9D9D1F-30FA-466D-8A07-B63B2EEDF9FA}"/>
              </a:ext>
            </a:extLst>
          </p:cNvPr>
          <p:cNvSpPr>
            <a:spLocks noGrp="1"/>
          </p:cNvSpPr>
          <p:nvPr>
            <p:ph sz="quarter" idx="10"/>
          </p:nvPr>
        </p:nvSpPr>
        <p:spPr>
          <a:xfrm>
            <a:off x="525118" y="1706946"/>
            <a:ext cx="4292528" cy="4357677"/>
          </a:xfrm>
        </p:spPr>
        <p:txBody>
          <a:bodyPr vert="horz" lIns="91440" tIns="45720" rIns="91440" bIns="45720" rtlCol="0" anchor="t">
            <a:noAutofit/>
          </a:bodyPr>
          <a:lstStyle/>
          <a:p>
            <a:pPr>
              <a:lnSpc>
                <a:spcPct val="100000"/>
              </a:lnSpc>
              <a:spcBef>
                <a:spcPts val="0"/>
              </a:spcBef>
              <a:spcAft>
                <a:spcPts val="0"/>
              </a:spcAft>
            </a:pPr>
            <a:r>
              <a:rPr lang="en-US" sz="1600">
                <a:solidFill>
                  <a:schemeClr val="tx1"/>
                </a:solidFill>
              </a:rPr>
              <a:t>Limitation on AIP based on needs of all airports</a:t>
            </a:r>
          </a:p>
          <a:p>
            <a:pPr>
              <a:lnSpc>
                <a:spcPct val="100000"/>
              </a:lnSpc>
              <a:spcBef>
                <a:spcPts val="0"/>
              </a:spcBef>
              <a:spcAft>
                <a:spcPts val="0"/>
              </a:spcAft>
            </a:pPr>
            <a:endParaRPr lang="en-US" sz="1600">
              <a:solidFill>
                <a:schemeClr val="tx1"/>
              </a:solidFill>
            </a:endParaRPr>
          </a:p>
          <a:p>
            <a:pPr>
              <a:lnSpc>
                <a:spcPct val="100000"/>
              </a:lnSpc>
              <a:spcBef>
                <a:spcPts val="0"/>
              </a:spcBef>
              <a:spcAft>
                <a:spcPts val="0"/>
              </a:spcAft>
            </a:pPr>
            <a:r>
              <a:rPr lang="en-US" sz="1600">
                <a:solidFill>
                  <a:schemeClr val="tx1"/>
                </a:solidFill>
              </a:rPr>
              <a:t>Constraints placed on the PFC to passengers </a:t>
            </a:r>
            <a:endParaRPr lang="en-US" sz="1600">
              <a:solidFill>
                <a:schemeClr val="tx1"/>
              </a:solidFill>
              <a:cs typeface="Segoe UI"/>
            </a:endParaRPr>
          </a:p>
          <a:p>
            <a:pPr>
              <a:lnSpc>
                <a:spcPct val="100000"/>
              </a:lnSpc>
              <a:spcBef>
                <a:spcPts val="0"/>
              </a:spcBef>
              <a:spcAft>
                <a:spcPts val="0"/>
              </a:spcAft>
            </a:pPr>
            <a:endParaRPr lang="en-US" sz="1600">
              <a:solidFill>
                <a:schemeClr val="tx1"/>
              </a:solidFill>
            </a:endParaRPr>
          </a:p>
          <a:p>
            <a:pPr>
              <a:lnSpc>
                <a:spcPct val="100000"/>
              </a:lnSpc>
              <a:spcBef>
                <a:spcPts val="0"/>
              </a:spcBef>
              <a:spcAft>
                <a:spcPts val="0"/>
              </a:spcAft>
            </a:pPr>
            <a:r>
              <a:rPr lang="en-US" sz="1600">
                <a:solidFill>
                  <a:schemeClr val="tx1"/>
                </a:solidFill>
              </a:rPr>
              <a:t>Regulatory Burdens</a:t>
            </a:r>
            <a:endParaRPr lang="en-US" sz="1600">
              <a:solidFill>
                <a:schemeClr val="tx1"/>
              </a:solidFill>
              <a:cs typeface="Segoe UI"/>
            </a:endParaRPr>
          </a:p>
          <a:p>
            <a:pPr>
              <a:lnSpc>
                <a:spcPct val="100000"/>
              </a:lnSpc>
              <a:spcBef>
                <a:spcPts val="0"/>
              </a:spcBef>
              <a:spcAft>
                <a:spcPts val="0"/>
              </a:spcAft>
            </a:pPr>
            <a:endParaRPr lang="en-US" sz="1600">
              <a:solidFill>
                <a:schemeClr val="tx1"/>
              </a:solidFill>
              <a:cs typeface="Segoe UI"/>
            </a:endParaRPr>
          </a:p>
          <a:p>
            <a:pPr>
              <a:lnSpc>
                <a:spcPct val="100000"/>
              </a:lnSpc>
              <a:spcBef>
                <a:spcPts val="0"/>
              </a:spcBef>
              <a:spcAft>
                <a:spcPts val="0"/>
              </a:spcAft>
            </a:pPr>
            <a:r>
              <a:rPr lang="en-US" sz="1600">
                <a:solidFill>
                  <a:schemeClr val="tx1"/>
                </a:solidFill>
                <a:cs typeface="Segoe UI"/>
              </a:rPr>
              <a:t>Limitations on:</a:t>
            </a:r>
          </a:p>
          <a:p>
            <a:pPr>
              <a:lnSpc>
                <a:spcPct val="100000"/>
              </a:lnSpc>
              <a:spcBef>
                <a:spcPts val="0"/>
              </a:spcBef>
              <a:spcAft>
                <a:spcPts val="0"/>
              </a:spcAft>
            </a:pPr>
            <a:endParaRPr lang="en-US" sz="1600">
              <a:solidFill>
                <a:schemeClr val="tx1"/>
              </a:solidFill>
            </a:endParaRPr>
          </a:p>
          <a:p>
            <a:pPr>
              <a:lnSpc>
                <a:spcPct val="100000"/>
              </a:lnSpc>
              <a:spcBef>
                <a:spcPts val="0"/>
              </a:spcBef>
              <a:spcAft>
                <a:spcPts val="0"/>
              </a:spcAft>
            </a:pPr>
            <a:r>
              <a:rPr lang="en-US" sz="1600">
                <a:solidFill>
                  <a:schemeClr val="tx1"/>
                </a:solidFill>
              </a:rPr>
              <a:t>Capital Funding</a:t>
            </a:r>
            <a:endParaRPr lang="en-US" sz="1600">
              <a:solidFill>
                <a:schemeClr val="tx1"/>
              </a:solidFill>
              <a:cs typeface="Segoe UI"/>
            </a:endParaRPr>
          </a:p>
          <a:p>
            <a:pPr>
              <a:lnSpc>
                <a:spcPct val="100000"/>
              </a:lnSpc>
              <a:spcBef>
                <a:spcPts val="0"/>
              </a:spcBef>
              <a:spcAft>
                <a:spcPts val="0"/>
              </a:spcAft>
            </a:pPr>
            <a:r>
              <a:rPr lang="en-US" sz="1600">
                <a:solidFill>
                  <a:schemeClr val="tx1"/>
                </a:solidFill>
                <a:cs typeface="Segoe UI"/>
              </a:rPr>
              <a:t>Grants</a:t>
            </a:r>
            <a:endParaRPr lang="en-US" sz="1600">
              <a:solidFill>
                <a:schemeClr val="tx1"/>
              </a:solidFill>
            </a:endParaRPr>
          </a:p>
          <a:p>
            <a:pPr>
              <a:lnSpc>
                <a:spcPct val="100000"/>
              </a:lnSpc>
              <a:spcBef>
                <a:spcPts val="0"/>
              </a:spcBef>
              <a:spcAft>
                <a:spcPts val="0"/>
              </a:spcAft>
            </a:pPr>
            <a:r>
              <a:rPr lang="en-US" sz="1600">
                <a:solidFill>
                  <a:schemeClr val="tx1"/>
                </a:solidFill>
                <a:cs typeface="Segoe UI"/>
              </a:rPr>
              <a:t>Sustainability Investment/Green Funding Options</a:t>
            </a:r>
            <a:endParaRPr lang="en-JM">
              <a:solidFill>
                <a:schemeClr val="tx1"/>
              </a:solidFill>
            </a:endParaRPr>
          </a:p>
        </p:txBody>
      </p:sp>
      <p:sp>
        <p:nvSpPr>
          <p:cNvPr id="4" name="Content Placeholder 2">
            <a:extLst>
              <a:ext uri="{FF2B5EF4-FFF2-40B4-BE49-F238E27FC236}">
                <a16:creationId xmlns:a16="http://schemas.microsoft.com/office/drawing/2014/main" id="{C456CD56-1849-432E-9C53-2A33EC39D7AA}"/>
              </a:ext>
            </a:extLst>
          </p:cNvPr>
          <p:cNvSpPr txBox="1">
            <a:spLocks/>
          </p:cNvSpPr>
          <p:nvPr/>
        </p:nvSpPr>
        <p:spPr>
          <a:xfrm>
            <a:off x="664981" y="1670218"/>
            <a:ext cx="4416552" cy="3977640"/>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en-JM"/>
          </a:p>
        </p:txBody>
      </p:sp>
      <p:sp>
        <p:nvSpPr>
          <p:cNvPr id="6" name="TextBox 5">
            <a:extLst>
              <a:ext uri="{FF2B5EF4-FFF2-40B4-BE49-F238E27FC236}">
                <a16:creationId xmlns:a16="http://schemas.microsoft.com/office/drawing/2014/main" id="{0C40D717-9459-46C5-B281-D4E21E387282}"/>
              </a:ext>
            </a:extLst>
          </p:cNvPr>
          <p:cNvSpPr txBox="1"/>
          <p:nvPr/>
        </p:nvSpPr>
        <p:spPr>
          <a:xfrm>
            <a:off x="5900737" y="1435608"/>
            <a:ext cx="4914900" cy="923330"/>
          </a:xfrm>
          <a:prstGeom prst="rect">
            <a:avLst/>
          </a:prstGeom>
          <a:noFill/>
        </p:spPr>
        <p:txBody>
          <a:bodyPr wrap="square" rtlCol="0">
            <a:spAutoFit/>
          </a:bodyPr>
          <a:lstStyle/>
          <a:p>
            <a:endParaRPr lang="en-US" b="0" i="0">
              <a:solidFill>
                <a:srgbClr val="4A4A4A"/>
              </a:solidFill>
              <a:effectLst/>
              <a:latin typeface="Georgia" panose="02040502050405020303" pitchFamily="18" charset="0"/>
            </a:endParaRPr>
          </a:p>
          <a:p>
            <a:br>
              <a:rPr lang="en-US" b="0" i="0">
                <a:solidFill>
                  <a:srgbClr val="333333"/>
                </a:solidFill>
                <a:effectLst/>
                <a:latin typeface="Georgia" panose="02040502050405020303" pitchFamily="18" charset="0"/>
              </a:rPr>
            </a:br>
            <a:endParaRPr lang="en-JM"/>
          </a:p>
        </p:txBody>
      </p:sp>
      <p:sp>
        <p:nvSpPr>
          <p:cNvPr id="7" name="Footer Placeholder 6">
            <a:extLst>
              <a:ext uri="{FF2B5EF4-FFF2-40B4-BE49-F238E27FC236}">
                <a16:creationId xmlns:a16="http://schemas.microsoft.com/office/drawing/2014/main" id="{395B895A-7DF0-4ED8-8670-B6DA7FAC5305}"/>
              </a:ext>
            </a:extLst>
          </p:cNvPr>
          <p:cNvSpPr>
            <a:spLocks noGrp="1"/>
          </p:cNvSpPr>
          <p:nvPr>
            <p:ph type="ftr" sz="quarter" idx="3"/>
          </p:nvPr>
        </p:nvSpPr>
        <p:spPr>
          <a:xfrm>
            <a:off x="7228114" y="6532431"/>
            <a:ext cx="4350658" cy="325569"/>
          </a:xfrm>
        </p:spPr>
        <p:txBody>
          <a:bodyPr/>
          <a:lstStyle/>
          <a:p>
            <a:r>
              <a:rPr lang="en-US"/>
              <a:t>ACI – 2023 - 2027 US Airport Infrastructure Needs Report</a:t>
            </a:r>
          </a:p>
        </p:txBody>
      </p:sp>
      <p:sp>
        <p:nvSpPr>
          <p:cNvPr id="8" name="TextBox 7">
            <a:extLst>
              <a:ext uri="{FF2B5EF4-FFF2-40B4-BE49-F238E27FC236}">
                <a16:creationId xmlns:a16="http://schemas.microsoft.com/office/drawing/2014/main" id="{D3DD1FE0-6A48-4E82-9FEB-8B17CF5D76D6}"/>
              </a:ext>
            </a:extLst>
          </p:cNvPr>
          <p:cNvSpPr txBox="1"/>
          <p:nvPr/>
        </p:nvSpPr>
        <p:spPr>
          <a:xfrm>
            <a:off x="4732305" y="1706946"/>
            <a:ext cx="6614771" cy="4770537"/>
          </a:xfrm>
          <a:prstGeom prst="rect">
            <a:avLst/>
          </a:prstGeom>
          <a:noFill/>
        </p:spPr>
        <p:txBody>
          <a:bodyPr wrap="square" lIns="91440" tIns="45720" rIns="91440" bIns="45720" rtlCol="0" anchor="t">
            <a:spAutoFit/>
          </a:bodyPr>
          <a:lstStyle/>
          <a:p>
            <a:r>
              <a:rPr lang="en-US" sz="1600"/>
              <a:t>User Fees - Increasing AIP funding and expanding the program’s eligibility to terminals and other projects, along with flexible and light-handed economic oversight and adjustment to the federal cap on PFC user fees, would help airports to invest in facilities needed to accommodate rising customer volumes and expectations.</a:t>
            </a:r>
          </a:p>
          <a:p>
            <a:endParaRPr lang="en-US" sz="1600"/>
          </a:p>
          <a:p>
            <a:r>
              <a:rPr lang="en-US" sz="1600"/>
              <a:t>Remove regulatory hurdles and overregulation of airports which result in delays in project approvals</a:t>
            </a:r>
            <a:endParaRPr lang="en-US" sz="1600">
              <a:cs typeface="Segoe UI"/>
            </a:endParaRPr>
          </a:p>
          <a:p>
            <a:endParaRPr lang="en-US" sz="1600"/>
          </a:p>
          <a:p>
            <a:r>
              <a:rPr lang="en-US" sz="1600"/>
              <a:t>Relieve airports of unnecessary bureaucracy and provide more flexibility for more airline competition, lower fares, and an improved passenger experience</a:t>
            </a:r>
            <a:endParaRPr lang="en-US" sz="1600">
              <a:cs typeface="Segoe UI"/>
            </a:endParaRPr>
          </a:p>
          <a:p>
            <a:endParaRPr lang="en-US" sz="1600">
              <a:cs typeface="Segoe UI"/>
            </a:endParaRPr>
          </a:p>
          <a:p>
            <a:r>
              <a:rPr lang="en-US" sz="1600">
                <a:cs typeface="Segoe UI"/>
              </a:rPr>
              <a:t>Airports Self-Finance cost saving projects and re-invest in other areas</a:t>
            </a:r>
          </a:p>
          <a:p>
            <a:endParaRPr lang="en-US" sz="1600">
              <a:cs typeface="Segoe UI"/>
            </a:endParaRPr>
          </a:p>
          <a:p>
            <a:r>
              <a:rPr lang="en-US" sz="1600">
                <a:cs typeface="Segoe UI"/>
              </a:rPr>
              <a:t>Debt Financing </a:t>
            </a:r>
          </a:p>
          <a:p>
            <a:endParaRPr lang="en-US" sz="1600">
              <a:cs typeface="Segoe UI"/>
            </a:endParaRPr>
          </a:p>
          <a:p>
            <a:r>
              <a:rPr lang="en-US" sz="1600">
                <a:cs typeface="Segoe UI"/>
              </a:rPr>
              <a:t>Equity Financing</a:t>
            </a:r>
          </a:p>
          <a:p>
            <a:endParaRPr lang="en-US" sz="1600">
              <a:cs typeface="Segoe UI"/>
            </a:endParaRPr>
          </a:p>
        </p:txBody>
      </p:sp>
      <p:sp>
        <p:nvSpPr>
          <p:cNvPr id="9" name="TextBox 8">
            <a:extLst>
              <a:ext uri="{FF2B5EF4-FFF2-40B4-BE49-F238E27FC236}">
                <a16:creationId xmlns:a16="http://schemas.microsoft.com/office/drawing/2014/main" id="{327E3463-BE7D-512B-89FF-A34F359BC42B}"/>
              </a:ext>
            </a:extLst>
          </p:cNvPr>
          <p:cNvSpPr txBox="1"/>
          <p:nvPr/>
        </p:nvSpPr>
        <p:spPr>
          <a:xfrm>
            <a:off x="661659" y="1304820"/>
            <a:ext cx="40659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Segoe UI"/>
              </a:rPr>
              <a:t>Challenges</a:t>
            </a:r>
            <a:endParaRPr lang="en-US" b="1"/>
          </a:p>
        </p:txBody>
      </p:sp>
      <p:sp>
        <p:nvSpPr>
          <p:cNvPr id="11" name="TextBox 10">
            <a:extLst>
              <a:ext uri="{FF2B5EF4-FFF2-40B4-BE49-F238E27FC236}">
                <a16:creationId xmlns:a16="http://schemas.microsoft.com/office/drawing/2014/main" id="{B0ABEE07-A03E-281B-2372-DA4B601D7B2A}"/>
              </a:ext>
            </a:extLst>
          </p:cNvPr>
          <p:cNvSpPr txBox="1"/>
          <p:nvPr/>
        </p:nvSpPr>
        <p:spPr>
          <a:xfrm>
            <a:off x="5866262" y="1347952"/>
            <a:ext cx="40659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Segoe UI"/>
              </a:rPr>
              <a:t>Recommendations</a:t>
            </a:r>
            <a:endParaRPr lang="en-US" b="1"/>
          </a:p>
        </p:txBody>
      </p:sp>
    </p:spTree>
    <p:extLst>
      <p:ext uri="{BB962C8B-B14F-4D97-AF65-F5344CB8AC3E}">
        <p14:creationId xmlns:p14="http://schemas.microsoft.com/office/powerpoint/2010/main" val="2364350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00C1-68CB-4612-B65D-E76BBA677FF5}"/>
              </a:ext>
            </a:extLst>
          </p:cNvPr>
          <p:cNvSpPr>
            <a:spLocks noGrp="1"/>
          </p:cNvSpPr>
          <p:nvPr>
            <p:ph type="title"/>
          </p:nvPr>
        </p:nvSpPr>
        <p:spPr/>
        <p:txBody>
          <a:bodyPr/>
          <a:lstStyle/>
          <a:p>
            <a:r>
              <a:rPr lang="en-JM"/>
              <a:t>Investment Challenges &amp; Recommendations</a:t>
            </a:r>
          </a:p>
        </p:txBody>
      </p:sp>
      <p:sp>
        <p:nvSpPr>
          <p:cNvPr id="3" name="Content Placeholder 2">
            <a:extLst>
              <a:ext uri="{FF2B5EF4-FFF2-40B4-BE49-F238E27FC236}">
                <a16:creationId xmlns:a16="http://schemas.microsoft.com/office/drawing/2014/main" id="{2C9D9D1F-30FA-466D-8A07-B63B2EEDF9FA}"/>
              </a:ext>
            </a:extLst>
          </p:cNvPr>
          <p:cNvSpPr>
            <a:spLocks noGrp="1"/>
          </p:cNvSpPr>
          <p:nvPr>
            <p:ph sz="quarter" idx="10"/>
          </p:nvPr>
        </p:nvSpPr>
        <p:spPr>
          <a:xfrm>
            <a:off x="588618" y="1572283"/>
            <a:ext cx="2057449" cy="4964575"/>
          </a:xfrm>
        </p:spPr>
        <p:txBody>
          <a:bodyPr vert="horz" lIns="91440" tIns="45720" rIns="91440" bIns="45720" rtlCol="0" anchor="t">
            <a:noAutofit/>
          </a:bodyPr>
          <a:lstStyle/>
          <a:p>
            <a:pPr>
              <a:lnSpc>
                <a:spcPct val="100000"/>
              </a:lnSpc>
              <a:spcBef>
                <a:spcPts val="0"/>
              </a:spcBef>
              <a:spcAft>
                <a:spcPts val="0"/>
              </a:spcAft>
            </a:pPr>
            <a:endParaRPr lang="en-US" sz="1600">
              <a:solidFill>
                <a:schemeClr val="tx1"/>
              </a:solidFill>
              <a:cs typeface="Segoe UI"/>
            </a:endParaRPr>
          </a:p>
          <a:p>
            <a:pPr>
              <a:lnSpc>
                <a:spcPct val="100000"/>
              </a:lnSpc>
              <a:spcBef>
                <a:spcPts val="0"/>
              </a:spcBef>
              <a:spcAft>
                <a:spcPts val="0"/>
              </a:spcAft>
            </a:pPr>
            <a:r>
              <a:rPr lang="en-US" sz="1400">
                <a:solidFill>
                  <a:schemeClr val="tx1"/>
                </a:solidFill>
              </a:rPr>
              <a:t>Capital intensive sector – mostly operated by Government </a:t>
            </a:r>
            <a:endParaRPr lang="en-US" sz="1400">
              <a:solidFill>
                <a:schemeClr val="tx1"/>
              </a:solidFill>
              <a:cs typeface="Segoe UI"/>
            </a:endParaRPr>
          </a:p>
          <a:p>
            <a:pPr>
              <a:lnSpc>
                <a:spcPct val="100000"/>
              </a:lnSpc>
              <a:spcBef>
                <a:spcPts val="0"/>
              </a:spcBef>
              <a:spcAft>
                <a:spcPts val="0"/>
              </a:spcAft>
            </a:pPr>
            <a:endParaRPr lang="en-US" sz="1400">
              <a:solidFill>
                <a:schemeClr val="tx1"/>
              </a:solidFill>
            </a:endParaRPr>
          </a:p>
          <a:p>
            <a:pPr>
              <a:lnSpc>
                <a:spcPct val="100000"/>
              </a:lnSpc>
              <a:spcBef>
                <a:spcPts val="0"/>
              </a:spcBef>
              <a:spcAft>
                <a:spcPts val="0"/>
              </a:spcAft>
            </a:pPr>
            <a:r>
              <a:rPr lang="en-JM" sz="1400">
                <a:solidFill>
                  <a:schemeClr val="tx1"/>
                </a:solidFill>
              </a:rPr>
              <a:t>Explore options for ownership/operations &amp; funding</a:t>
            </a:r>
            <a:endParaRPr lang="en-JM" sz="1400">
              <a:solidFill>
                <a:schemeClr val="tx1"/>
              </a:solidFill>
              <a:cs typeface="Segoe UI"/>
            </a:endParaRPr>
          </a:p>
          <a:p>
            <a:pPr>
              <a:lnSpc>
                <a:spcPct val="100000"/>
              </a:lnSpc>
              <a:spcBef>
                <a:spcPts val="0"/>
              </a:spcBef>
              <a:spcAft>
                <a:spcPts val="0"/>
              </a:spcAft>
            </a:pPr>
            <a:endParaRPr lang="en-JM" sz="1400">
              <a:solidFill>
                <a:schemeClr val="tx1"/>
              </a:solidFill>
              <a:cs typeface="Segoe UI"/>
            </a:endParaRPr>
          </a:p>
          <a:p>
            <a:pPr>
              <a:lnSpc>
                <a:spcPct val="100000"/>
              </a:lnSpc>
              <a:spcBef>
                <a:spcPts val="0"/>
              </a:spcBef>
              <a:spcAft>
                <a:spcPts val="0"/>
              </a:spcAft>
            </a:pPr>
            <a:r>
              <a:rPr lang="en-JM" sz="1400" b="1">
                <a:solidFill>
                  <a:schemeClr val="tx1"/>
                </a:solidFill>
                <a:cs typeface="Segoe UI"/>
              </a:rPr>
              <a:t>Types of Models:</a:t>
            </a:r>
            <a:endParaRPr lang="en-JM">
              <a:solidFill>
                <a:schemeClr val="tx1"/>
              </a:solidFill>
            </a:endParaRPr>
          </a:p>
          <a:p>
            <a:pPr>
              <a:lnSpc>
                <a:spcPct val="100000"/>
              </a:lnSpc>
              <a:spcBef>
                <a:spcPts val="0"/>
              </a:spcBef>
              <a:spcAft>
                <a:spcPts val="0"/>
              </a:spcAft>
            </a:pPr>
            <a:r>
              <a:rPr lang="en-US" sz="1400">
                <a:solidFill>
                  <a:schemeClr val="tx1"/>
                </a:solidFill>
                <a:cs typeface="Segoe UI"/>
              </a:rPr>
              <a:t>Government owned and privately operated (P3), Partially privatized airports (P3), Fully privatized airports</a:t>
            </a:r>
          </a:p>
          <a:p>
            <a:pPr>
              <a:lnSpc>
                <a:spcPct val="100000"/>
              </a:lnSpc>
              <a:spcBef>
                <a:spcPts val="0"/>
              </a:spcBef>
              <a:spcAft>
                <a:spcPts val="0"/>
              </a:spcAft>
            </a:pPr>
            <a:endParaRPr lang="en-US" sz="1400">
              <a:solidFill>
                <a:schemeClr val="tx1"/>
              </a:solidFill>
              <a:cs typeface="Segoe UI"/>
            </a:endParaRPr>
          </a:p>
          <a:p>
            <a:pPr>
              <a:lnSpc>
                <a:spcPct val="100000"/>
              </a:lnSpc>
              <a:spcBef>
                <a:spcPts val="0"/>
              </a:spcBef>
              <a:spcAft>
                <a:spcPts val="0"/>
              </a:spcAft>
            </a:pPr>
            <a:r>
              <a:rPr lang="en-US" sz="1400">
                <a:solidFill>
                  <a:schemeClr val="tx1"/>
                </a:solidFill>
                <a:cs typeface="Segoe UI"/>
              </a:rPr>
              <a:t>Management contracts, build-operate-transfer (BOT) models and trade sale/leases - IPO</a:t>
            </a:r>
          </a:p>
          <a:p>
            <a:pPr>
              <a:lnSpc>
                <a:spcPct val="100000"/>
              </a:lnSpc>
              <a:spcBef>
                <a:spcPts val="0"/>
              </a:spcBef>
              <a:spcAft>
                <a:spcPts val="0"/>
              </a:spcAft>
            </a:pPr>
            <a:endParaRPr lang="en-JM" sz="1400">
              <a:solidFill>
                <a:schemeClr val="tx1"/>
              </a:solidFill>
              <a:cs typeface="Segoe UI"/>
            </a:endParaRPr>
          </a:p>
          <a:p>
            <a:endParaRPr lang="en-JM" sz="1600">
              <a:solidFill>
                <a:schemeClr val="tx1"/>
              </a:solidFill>
              <a:cs typeface="Segoe UI"/>
            </a:endParaRPr>
          </a:p>
        </p:txBody>
      </p:sp>
      <p:sp>
        <p:nvSpPr>
          <p:cNvPr id="4" name="Content Placeholder 2">
            <a:extLst>
              <a:ext uri="{FF2B5EF4-FFF2-40B4-BE49-F238E27FC236}">
                <a16:creationId xmlns:a16="http://schemas.microsoft.com/office/drawing/2014/main" id="{C456CD56-1849-432E-9C53-2A33EC39D7AA}"/>
              </a:ext>
            </a:extLst>
          </p:cNvPr>
          <p:cNvSpPr txBox="1">
            <a:spLocks/>
          </p:cNvSpPr>
          <p:nvPr/>
        </p:nvSpPr>
        <p:spPr>
          <a:xfrm>
            <a:off x="521207" y="1440180"/>
            <a:ext cx="4416552" cy="3977640"/>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endParaRPr lang="en-JM"/>
          </a:p>
        </p:txBody>
      </p:sp>
      <p:sp>
        <p:nvSpPr>
          <p:cNvPr id="6" name="TextBox 5">
            <a:extLst>
              <a:ext uri="{FF2B5EF4-FFF2-40B4-BE49-F238E27FC236}">
                <a16:creationId xmlns:a16="http://schemas.microsoft.com/office/drawing/2014/main" id="{0C40D717-9459-46C5-B281-D4E21E387282}"/>
              </a:ext>
            </a:extLst>
          </p:cNvPr>
          <p:cNvSpPr txBox="1"/>
          <p:nvPr/>
        </p:nvSpPr>
        <p:spPr>
          <a:xfrm>
            <a:off x="5900737" y="1435608"/>
            <a:ext cx="4914900" cy="923330"/>
          </a:xfrm>
          <a:prstGeom prst="rect">
            <a:avLst/>
          </a:prstGeom>
          <a:noFill/>
        </p:spPr>
        <p:txBody>
          <a:bodyPr wrap="square" rtlCol="0">
            <a:spAutoFit/>
          </a:bodyPr>
          <a:lstStyle/>
          <a:p>
            <a:endParaRPr lang="en-US" b="0" i="0">
              <a:solidFill>
                <a:srgbClr val="4A4A4A"/>
              </a:solidFill>
              <a:effectLst/>
              <a:latin typeface="Georgia" panose="02040502050405020303" pitchFamily="18" charset="0"/>
            </a:endParaRPr>
          </a:p>
          <a:p>
            <a:br>
              <a:rPr lang="en-US" b="0" i="0">
                <a:solidFill>
                  <a:srgbClr val="333333"/>
                </a:solidFill>
                <a:effectLst/>
                <a:latin typeface="Georgia" panose="02040502050405020303" pitchFamily="18" charset="0"/>
              </a:rPr>
            </a:br>
            <a:endParaRPr lang="en-JM"/>
          </a:p>
        </p:txBody>
      </p:sp>
      <p:sp>
        <p:nvSpPr>
          <p:cNvPr id="7" name="Footer Placeholder 6">
            <a:extLst>
              <a:ext uri="{FF2B5EF4-FFF2-40B4-BE49-F238E27FC236}">
                <a16:creationId xmlns:a16="http://schemas.microsoft.com/office/drawing/2014/main" id="{395B895A-7DF0-4ED8-8670-B6DA7FAC5305}"/>
              </a:ext>
            </a:extLst>
          </p:cNvPr>
          <p:cNvSpPr>
            <a:spLocks noGrp="1"/>
          </p:cNvSpPr>
          <p:nvPr>
            <p:ph type="ftr" sz="quarter" idx="3"/>
          </p:nvPr>
        </p:nvSpPr>
        <p:spPr>
          <a:xfrm>
            <a:off x="7228114" y="6532431"/>
            <a:ext cx="4350658" cy="325569"/>
          </a:xfrm>
        </p:spPr>
        <p:txBody>
          <a:bodyPr/>
          <a:lstStyle/>
          <a:p>
            <a:r>
              <a:rPr lang="en-US"/>
              <a:t>ACI – 2023 - 2027 US Airport Infrastructure Needs Report</a:t>
            </a:r>
          </a:p>
        </p:txBody>
      </p:sp>
      <p:sp>
        <p:nvSpPr>
          <p:cNvPr id="8" name="TextBox 7">
            <a:extLst>
              <a:ext uri="{FF2B5EF4-FFF2-40B4-BE49-F238E27FC236}">
                <a16:creationId xmlns:a16="http://schemas.microsoft.com/office/drawing/2014/main" id="{D3DD1FE0-6A48-4E82-9FEB-8B17CF5D76D6}"/>
              </a:ext>
            </a:extLst>
          </p:cNvPr>
          <p:cNvSpPr txBox="1"/>
          <p:nvPr/>
        </p:nvSpPr>
        <p:spPr>
          <a:xfrm>
            <a:off x="2638493" y="1569362"/>
            <a:ext cx="9026083" cy="5262979"/>
          </a:xfrm>
          <a:prstGeom prst="rect">
            <a:avLst/>
          </a:prstGeom>
          <a:noFill/>
        </p:spPr>
        <p:txBody>
          <a:bodyPr wrap="square" lIns="91440" tIns="45720" rIns="91440" bIns="45720" rtlCol="0" anchor="t">
            <a:spAutoFit/>
          </a:bodyPr>
          <a:lstStyle/>
          <a:p>
            <a:endParaRPr lang="en-US" sz="1400">
              <a:cs typeface="Segoe UI"/>
            </a:endParaRPr>
          </a:p>
          <a:p>
            <a:r>
              <a:rPr lang="en-US" sz="1400">
                <a:cs typeface="Segoe UI"/>
              </a:rPr>
              <a:t>Privatization continues to spread in the airport industry. Increase in investments and capital expenditures often follow privatization, indicating that privatization is a successful means by which to fund infrastructure development. Airports with private sector participation invested 14% more in capital expenditure measured as compared to their public counterparts and 12% more than the global average in the last five years.</a:t>
            </a:r>
          </a:p>
          <a:p>
            <a:endParaRPr lang="en-US" sz="1400">
              <a:cs typeface="Segoe UI"/>
            </a:endParaRPr>
          </a:p>
          <a:p>
            <a:r>
              <a:rPr lang="en-US" sz="1400">
                <a:cs typeface="Segoe UI"/>
              </a:rPr>
              <a:t>Airport networks with private sector participation handle high levels of traffic.</a:t>
            </a:r>
          </a:p>
          <a:p>
            <a:endParaRPr lang="en-US" sz="1400">
              <a:cs typeface="Segoe UI"/>
            </a:endParaRPr>
          </a:p>
          <a:p>
            <a:r>
              <a:rPr lang="en-US" sz="1400">
                <a:cs typeface="Segoe UI"/>
              </a:rPr>
              <a:t>Largest airport privatization in the Americas for 2022 was in Brazil, where Aena won the bid for Sao Paulo's Congonhas Airport, Brazil's busiest airport along with 10 smaller less profitable airports. This is now a trend in privatization, to bundle a profitable airport with smaller non-profitable ones.</a:t>
            </a:r>
          </a:p>
          <a:p>
            <a:endParaRPr lang="en-US" sz="1400">
              <a:cs typeface="Segoe UI"/>
            </a:endParaRPr>
          </a:p>
          <a:p>
            <a:r>
              <a:rPr lang="en-US" sz="1400">
                <a:cs typeface="Segoe UI"/>
              </a:rPr>
              <a:t>Recommendations for policymakers and regulators considering privatization:</a:t>
            </a:r>
          </a:p>
          <a:p>
            <a:r>
              <a:rPr lang="en-US" sz="1400">
                <a:cs typeface="Segoe UI"/>
              </a:rPr>
              <a:t>Clearly identify the objectives for their airports (from enabling infrastructure improvement investment to increasing connectivity) before choosing a privatization model.</a:t>
            </a:r>
          </a:p>
          <a:p>
            <a:r>
              <a:rPr lang="en-US" sz="1400">
                <a:cs typeface="Segoe UI"/>
              </a:rPr>
              <a:t>Ensure that a clear and consistent legal framework is in place and adequate contract period</a:t>
            </a:r>
          </a:p>
          <a:p>
            <a:r>
              <a:rPr lang="en-US" sz="1400">
                <a:cs typeface="Segoe UI"/>
              </a:rPr>
              <a:t>Consider the economic benefits and the privatization of group of airports/networks.</a:t>
            </a:r>
          </a:p>
          <a:p>
            <a:r>
              <a:rPr lang="en-US" sz="1400">
                <a:cs typeface="Segoe UI"/>
              </a:rPr>
              <a:t>The choice of a privatization model must consider incentives for investors for a return to incentivize future investments in airport facilities and operations. They should be able to operate an airport as a business and generate returns on investment from both its aeronautical and commercial revenues. Applying dual or hybrid till regime induces cost efficiencies and innovations in the airport’s commercial business. </a:t>
            </a:r>
          </a:p>
          <a:p>
            <a:r>
              <a:rPr lang="en-US" sz="1400">
                <a:cs typeface="Segoe UI"/>
              </a:rPr>
              <a:t>Foreign firms can bring access to large capital markets, potentially lower the overall cost of capital and expertise</a:t>
            </a:r>
          </a:p>
          <a:p>
            <a:endParaRPr lang="en-US" sz="1400">
              <a:cs typeface="Segoe UI"/>
            </a:endParaRPr>
          </a:p>
          <a:p>
            <a:endParaRPr lang="en-US" sz="1400">
              <a:cs typeface="Segoe UI"/>
            </a:endParaRPr>
          </a:p>
        </p:txBody>
      </p:sp>
      <p:sp>
        <p:nvSpPr>
          <p:cNvPr id="9" name="TextBox 8">
            <a:extLst>
              <a:ext uri="{FF2B5EF4-FFF2-40B4-BE49-F238E27FC236}">
                <a16:creationId xmlns:a16="http://schemas.microsoft.com/office/drawing/2014/main" id="{C1AE3F53-C014-96B4-A20B-BFC61B933471}"/>
              </a:ext>
            </a:extLst>
          </p:cNvPr>
          <p:cNvSpPr txBox="1"/>
          <p:nvPr/>
        </p:nvSpPr>
        <p:spPr>
          <a:xfrm>
            <a:off x="661659" y="1304820"/>
            <a:ext cx="40659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Segoe UI"/>
              </a:rPr>
              <a:t>Challenges</a:t>
            </a:r>
            <a:endParaRPr lang="en-US" b="1"/>
          </a:p>
        </p:txBody>
      </p:sp>
      <p:sp>
        <p:nvSpPr>
          <p:cNvPr id="11" name="TextBox 10">
            <a:extLst>
              <a:ext uri="{FF2B5EF4-FFF2-40B4-BE49-F238E27FC236}">
                <a16:creationId xmlns:a16="http://schemas.microsoft.com/office/drawing/2014/main" id="{2B8EAAFD-483C-583B-DF52-AD06D01F5BBF}"/>
              </a:ext>
            </a:extLst>
          </p:cNvPr>
          <p:cNvSpPr txBox="1"/>
          <p:nvPr/>
        </p:nvSpPr>
        <p:spPr>
          <a:xfrm>
            <a:off x="5898012" y="1305619"/>
            <a:ext cx="40659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a:cs typeface="Segoe UI"/>
              </a:rPr>
              <a:t>Recommendations</a:t>
            </a:r>
            <a:endParaRPr lang="en-US" b="1"/>
          </a:p>
        </p:txBody>
      </p:sp>
    </p:spTree>
    <p:extLst>
      <p:ext uri="{BB962C8B-B14F-4D97-AF65-F5344CB8AC3E}">
        <p14:creationId xmlns:p14="http://schemas.microsoft.com/office/powerpoint/2010/main" val="1454338053"/>
      </p:ext>
    </p:extLst>
  </p:cSld>
  <p:clrMapOvr>
    <a:masterClrMapping/>
  </p:clrMapOvr>
</p:sld>
</file>

<file path=ppt/theme/theme1.xml><?xml version="1.0" encoding="utf-8"?>
<a:theme xmlns:a="http://schemas.openxmlformats.org/drawingml/2006/main" name="Cust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108_Win32 v2" id="{08D89365-2E4C-432D-9349-8DF9B80AEEA1}" vid="{010FF314-90DF-4A21-BD0D-ADCBA34234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B366CCDC4EF404981433E58298B5545" ma:contentTypeVersion="17" ma:contentTypeDescription="Create a new document." ma:contentTypeScope="" ma:versionID="9550446842bdb05b2000eaf1b49ced88">
  <xsd:schema xmlns:xsd="http://www.w3.org/2001/XMLSchema" xmlns:xs="http://www.w3.org/2001/XMLSchema" xmlns:p="http://schemas.microsoft.com/office/2006/metadata/properties" xmlns:ns2="d26228ff-4e02-4e6a-9ec0-e4f59abf2032" xmlns:ns3="09fe48fd-aa7c-40a1-ba3f-20a5bfb2831b" targetNamespace="http://schemas.microsoft.com/office/2006/metadata/properties" ma:root="true" ma:fieldsID="b5d0e00efd492dd6057bf7342121f25f" ns2:_="" ns3:_="">
    <xsd:import namespace="d26228ff-4e02-4e6a-9ec0-e4f59abf2032"/>
    <xsd:import namespace="09fe48fd-aa7c-40a1-ba3f-20a5bfb2831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3:SharedWithUsers" minOccurs="0"/>
                <xsd:element ref="ns3:SharedWithDetails" minOccurs="0"/>
                <xsd:element ref="ns2:DateTime" minOccurs="0"/>
                <xsd:element ref="ns2:MediaServiceAutoKeyPoints" minOccurs="0"/>
                <xsd:element ref="ns2:MediaServiceKeyPoint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26228ff-4e02-4e6a-9ec0-e4f59abf20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4689b2ad-09a5-4599-a6d9-3ab70852609c" ma:termSetId="09814cd3-568e-fe90-9814-8d621ff8fb84" ma:anchorId="fba54fb3-c3e1-fe81-a776-ca4b69148c4d" ma:open="true" ma:isKeyword="false">
      <xsd:complexType>
        <xsd:sequence>
          <xsd:element ref="pc:Terms" minOccurs="0" maxOccurs="1"/>
        </xsd:sequence>
      </xsd:complex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DateTime" ma:index="21" nillable="true" ma:displayName="Date &amp; Time" ma:default="[today]" ma:format="DateOnly" ma:internalName="DateTime">
      <xsd:simpleType>
        <xsd:restriction base="dms:DateTime"/>
      </xsd:simpleType>
    </xsd:element>
    <xsd:element name="MediaServiceAutoKeyPoints" ma:index="22" nillable="true" ma:displayName="MediaServiceAutoKeyPoints" ma:hidden="true" ma:internalName="MediaServiceAutoKeyPoints" ma:readOnly="true">
      <xsd:simpleType>
        <xsd:restriction base="dms:Note"/>
      </xsd:simpleType>
    </xsd:element>
    <xsd:element name="MediaServiceKeyPoints" ma:index="23" nillable="true" ma:displayName="KeyPoints" ma:internalName="MediaServiceKeyPoints" ma:readOnly="true">
      <xsd:simpleType>
        <xsd:restriction base="dms:Note">
          <xsd:maxLength value="255"/>
        </xsd:restriction>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9fe48fd-aa7c-40a1-ba3f-20a5bfb2831b"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50ecc70b-d181-4ff5-a4cc-5b3be8dcd0fc}" ma:internalName="TaxCatchAll" ma:showField="CatchAllData" ma:web="09fe48fd-aa7c-40a1-ba3f-20a5bfb2831b">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09fe48fd-aa7c-40a1-ba3f-20a5bfb2831b" xsi:nil="true"/>
    <MediaServiceKeyPoints xmlns="d26228ff-4e02-4e6a-9ec0-e4f59abf2032" xsi:nil="true"/>
    <lcf76f155ced4ddcb4097134ff3c332f xmlns="d26228ff-4e02-4e6a-9ec0-e4f59abf2032">
      <Terms xmlns="http://schemas.microsoft.com/office/infopath/2007/PartnerControls"/>
    </lcf76f155ced4ddcb4097134ff3c332f>
    <DateTime xmlns="d26228ff-4e02-4e6a-9ec0-e4f59abf2032">2023-08-21T14:53:10+00:00</DateTime>
  </documentManagement>
</p:properties>
</file>

<file path=customXml/itemProps1.xml><?xml version="1.0" encoding="utf-8"?>
<ds:datastoreItem xmlns:ds="http://schemas.openxmlformats.org/officeDocument/2006/customXml" ds:itemID="{9BCC06EC-80CE-4DC6-A8EE-8D07CB859A1B}">
  <ds:schemaRefs>
    <ds:schemaRef ds:uri="09fe48fd-aa7c-40a1-ba3f-20a5bfb2831b"/>
    <ds:schemaRef ds:uri="d26228ff-4e02-4e6a-9ec0-e4f59abf203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563EE24-83AF-4B4D-B45B-11D1ECD4364A}">
  <ds:schemaRefs>
    <ds:schemaRef ds:uri="http://schemas.microsoft.com/sharepoint/v3/contenttype/forms"/>
  </ds:schemaRefs>
</ds:datastoreItem>
</file>

<file path=customXml/itemProps3.xml><?xml version="1.0" encoding="utf-8"?>
<ds:datastoreItem xmlns:ds="http://schemas.openxmlformats.org/officeDocument/2006/customXml" ds:itemID="{5A3EE4EA-81C0-48D0-BEBD-A2EFD6B38B42}">
  <ds:schemaRefs>
    <ds:schemaRef ds:uri="09fe48fd-aa7c-40a1-ba3f-20a5bfb2831b"/>
    <ds:schemaRef ds:uri="230e9df3-be65-4c73-a93b-d1236ebd677e"/>
    <ds:schemaRef ds:uri="71af3243-3dd4-4a8d-8c0d-dd76da1f02a5"/>
    <ds:schemaRef ds:uri="d26228ff-4e02-4e6a-9ec0-e4f59abf2032"/>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{0E778154-079F-482A-AF86-0DA98647BDE2}tf10001108_win32</Template>
  <TotalTime>9599</TotalTime>
  <Words>2532</Words>
  <Application>Microsoft Office PowerPoint</Application>
  <PresentationFormat>Widescreen</PresentationFormat>
  <Paragraphs>214</Paragraphs>
  <Slides>12</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Georgia</vt:lpstr>
      <vt:lpstr>Segoe UI</vt:lpstr>
      <vt:lpstr>Segoe UI Light</vt:lpstr>
      <vt:lpstr>Custom</vt:lpstr>
      <vt:lpstr>AIRPORT INFRASTRUCTURE GAP Submitted to: AIRPORT MANAGEMENT PROFESSIONAL ACCREDITED PROGRAM</vt:lpstr>
      <vt:lpstr>Airport Infrastructure Financing GAP - Overview</vt:lpstr>
      <vt:lpstr>Challenges</vt:lpstr>
      <vt:lpstr>Regulatory Challenges – Lets discuss</vt:lpstr>
      <vt:lpstr>Regulatory Challenges</vt:lpstr>
      <vt:lpstr>Sustainability Challenges</vt:lpstr>
      <vt:lpstr>Environment Social Governance &amp; Geopolitical Environment</vt:lpstr>
      <vt:lpstr>Investment Challenges &amp; Recommendations</vt:lpstr>
      <vt:lpstr>Investment Challenges &amp; Recommendations</vt:lpstr>
      <vt:lpstr>Increasing Costs as a Challenge  – How Airports can Reducing costs</vt:lpstr>
      <vt:lpstr>   Challenges to Planning, Forecasting &amp; Expanding NAR</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PowerPoint</dc:title>
  <dc:creator>Sharon Hislop-Holt</dc:creator>
  <cp:keywords/>
  <cp:lastModifiedBy>John Italume</cp:lastModifiedBy>
  <cp:revision>5</cp:revision>
  <dcterms:created xsi:type="dcterms:W3CDTF">2023-08-19T12:54:44Z</dcterms:created>
  <dcterms:modified xsi:type="dcterms:W3CDTF">2024-09-07T22:34:37Z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0x010100AB366CCDC4EF404981433E58298B5545</vt:lpwstr>
  </property>
  <property fmtid="{D5CDD505-2E9C-101B-9397-08002B2CF9AE}" pid="3" name="MediaServiceImageTags">
    <vt:lpwstr/>
  </property>
</Properties>
</file>

<file path=docProps/thumbnail.jpeg>
</file>